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9" r:id="rId11"/>
    <p:sldId id="263" r:id="rId12"/>
    <p:sldId id="274" r:id="rId13"/>
    <p:sldId id="275" r:id="rId14"/>
    <p:sldId id="264" r:id="rId15"/>
    <p:sldId id="265" r:id="rId16"/>
    <p:sldId id="266" r:id="rId17"/>
    <p:sldId id="271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ctr">
              <a:defRPr sz="5500"/>
            </a:lvl1pPr>
          </a:lstStyle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5" name="Rectangle 3"/>
          <p:cNvSpPr>
            <a:spLocks noGrp="1"/>
          </p:cNvSpPr>
          <p:nvPr>
            <p:ph type="subTitle" idx="1"/>
          </p:nvPr>
        </p:nvSpPr>
        <p:spPr>
          <a:xfrm>
            <a:off x="1371600" y="375372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altLang="ko-KR" smtClean="0"/>
              <a:t>Образец подзаголовка</a:t>
            </a:r>
            <a:endParaRPr lang="ko-KR" altLang="ko-KR"/>
          </a:p>
        </p:txBody>
      </p:sp>
      <p:sp>
        <p:nvSpPr>
          <p:cNvPr id="10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05125"/>
            <a:ext cx="7772400" cy="1362075"/>
          </a:xfrm>
        </p:spPr>
        <p:txBody>
          <a:bodyPr anchor="t"/>
          <a:lstStyle>
            <a:lvl1pPr algn="l">
              <a:defRPr sz="43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7636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lIns="45720" rIns="4572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20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799"/>
            <a:ext cx="5111750" cy="4690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608"/>
            <a:ext cx="3008313" cy="4691063"/>
          </a:xfrm>
        </p:spPr>
        <p:txBody>
          <a:bodyPr lIns="45720" r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21172883" flipH="1">
            <a:off x="4068648" y="1312793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21435926" flipH="1">
            <a:off x="4045012" y="1267664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065563" y="1252028"/>
            <a:ext cx="3840480" cy="384048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76200" dist="635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93056">
            <a:off x="4124179" y="1181685"/>
            <a:ext cx="3977640" cy="397764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50000" dist="50800" dir="12900000" sy="99500" kx="90000" ky="150000" algn="tl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05" y="1041009"/>
            <a:ext cx="2743200" cy="1715088"/>
          </a:xfrm>
        </p:spPr>
        <p:txBody>
          <a:bodyPr lIns="45720" rIns="45720" bIns="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19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93056">
            <a:off x="4284199" y="1341705"/>
            <a:ext cx="3657600" cy="365760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605" y="2792436"/>
            <a:ext cx="2743200" cy="2194561"/>
          </a:xfrm>
        </p:spPr>
        <p:txBody>
          <a:bodyPr lIns="54864" tIns="45720" rIns="45720" bIns="0"/>
          <a:lstStyle>
            <a:lvl1pPr marL="9144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contourW="12700" prstMaterial="powder">
              <a:bevelT w="29210" h="1270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/>
          <a:p>
            <a:r>
              <a:rPr lang="ru-RU" altLang="ko-KR" smtClean="0"/>
              <a:t>Образец заголовка</a:t>
            </a:r>
            <a:endParaRPr lang="ko-KR" altLang="ko-KR" dirty="0"/>
          </a:p>
        </p:txBody>
      </p:sp>
      <p:sp>
        <p:nvSpPr>
          <p:cNvPr id="2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 dirty="0"/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>
              <a:defRPr sz="1100"/>
            </a:lvl1pPr>
          </a:lstStyle>
          <a:p>
            <a:fld id="{80010E66-D63F-400D-8D1E-6C68C037421F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>
            <a:lvl1pPr algn="ctr">
              <a:defRPr sz="1100"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 algn="r">
              <a:defRPr sz="1100"/>
            </a:lvl1pPr>
          </a:lstStyle>
          <a:p>
            <a:fld id="{4FDAF56A-D061-4888-98B3-560189E1F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sz="4500" b="1">
          <a:solidFill>
            <a:schemeClr val="tx2"/>
          </a:solidFill>
          <a:effectLst>
            <a:outerShdw blurRad="55000" dist="22000" dir="5400000" algn="t" rotWithShape="0">
              <a:prstClr val="black">
                <a:alpha val="80000"/>
              </a:prstClr>
            </a:outerShdw>
          </a:effectLst>
          <a:latin typeface="+mj-ea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4048" indent="-274320" algn="l" rtl="0" eaLnBrk="1" latinLnBrk="1" hangingPunct="1">
        <a:spcBef>
          <a:spcPct val="20000"/>
        </a:spcBef>
        <a:buClr>
          <a:schemeClr val="tx2"/>
        </a:buClr>
        <a:buSzPct val="75000"/>
        <a:buFont typeface="Wingdings 2" pitchFamily="18" charset="2"/>
        <a:buChar char=""/>
        <a:defRPr sz="2700">
          <a:solidFill>
            <a:schemeClr val="tx1"/>
          </a:solidFill>
          <a:latin typeface="+mn-ea"/>
          <a:ea typeface="+mn-ea"/>
          <a:cs typeface="+mn-cs"/>
        </a:defRPr>
      </a:lvl1pPr>
      <a:lvl2pPr marL="676656" indent="-228600" algn="l" rtl="0" eaLnBrk="1" latinLnBrk="1" hangingPunct="1">
        <a:spcBef>
          <a:spcPct val="20000"/>
        </a:spcBef>
        <a:buClr>
          <a:schemeClr val="tx2"/>
        </a:buClr>
        <a:buFont typeface="Wingdings 3" pitchFamily="18" charset="2"/>
        <a:buChar char="­"/>
        <a:defRPr sz="2100">
          <a:solidFill>
            <a:schemeClr val="tx1"/>
          </a:solidFill>
          <a:latin typeface="+mn-ea"/>
          <a:ea typeface="+mn-ea"/>
          <a:cs typeface="+mn-cs"/>
        </a:defRPr>
      </a:lvl2pPr>
      <a:lvl3pPr marL="93268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2000">
          <a:solidFill>
            <a:schemeClr val="tx1"/>
          </a:solidFill>
          <a:latin typeface="+mn-ea"/>
          <a:ea typeface="+mn-ea"/>
          <a:cs typeface="+mn-cs"/>
        </a:defRPr>
      </a:lvl3pPr>
      <a:lvl4pPr marL="119786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4pPr>
      <a:lvl5pPr marL="1463040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5pPr>
      <a:lvl6pPr marL="1719072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6pPr>
      <a:lvl7pPr marL="198424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7pPr>
      <a:lvl8pPr marL="224942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8pPr>
      <a:lvl9pPr marL="2505456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lvl1pPr marL="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ugkr.ru/images/biblioteka/konkyrs/images/gr_nikiteev_kurenie_idyom_k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ards.yandex.ru/sendcard.xhtml?cardid=250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Вредные привычки и их влияние на здоровье человека</a:t>
            </a:r>
          </a:p>
          <a:p>
            <a:endParaRPr lang="ru-RU" sz="3600" b="1" dirty="0"/>
          </a:p>
        </p:txBody>
      </p:sp>
      <p:pic>
        <p:nvPicPr>
          <p:cNvPr id="5" name="Рисунок 4" descr="children_012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1510407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80112" y="515719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 уроку </a:t>
            </a:r>
            <a:r>
              <a:rPr lang="ru-RU" dirty="0" err="1" smtClean="0"/>
              <a:t>обж</a:t>
            </a:r>
            <a:r>
              <a:rPr lang="ru-RU" dirty="0" smtClean="0"/>
              <a:t> в 5 классе</a:t>
            </a:r>
          </a:p>
          <a:p>
            <a:r>
              <a:rPr lang="ru-RU" dirty="0" smtClean="0"/>
              <a:t>Учитель </a:t>
            </a:r>
            <a:r>
              <a:rPr lang="ru-RU" dirty="0" err="1" smtClean="0"/>
              <a:t>обж</a:t>
            </a:r>
            <a:r>
              <a:rPr lang="ru-RU" dirty="0" smtClean="0"/>
              <a:t> МКОУ СОШ с.Дежнёво Т.Н.Петручук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При пассивном курении некурящий человек страдает больше</a:t>
            </a:r>
            <a:endParaRPr lang="ru-RU" sz="2800" b="1" dirty="0"/>
          </a:p>
        </p:txBody>
      </p:sp>
      <p:pic>
        <p:nvPicPr>
          <p:cNvPr id="3" name="Picture 5" descr="{60948C64-3001-4DCF-9C4C-9B1925FD6C4A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584" y="1340768"/>
            <a:ext cx="6840538" cy="4968875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5733256"/>
            <a:ext cx="6300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У заядлых курильщиков развивается такое заболевание как рак губы</a:t>
            </a:r>
            <a:endParaRPr lang="ru-RU" sz="2400" b="1" dirty="0">
              <a:latin typeface="Times New Roman" pitchFamily="18" charset="0"/>
            </a:endParaRPr>
          </a:p>
        </p:txBody>
      </p:sp>
      <p:pic>
        <p:nvPicPr>
          <p:cNvPr id="3" name="Содержимое 3" descr="9_рак губы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548680"/>
            <a:ext cx="461645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для обж9\12738341444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6347668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для обж9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104456" cy="4032448"/>
          </a:xfrm>
          <a:prstGeom prst="rect">
            <a:avLst/>
          </a:prstGeom>
          <a:noFill/>
        </p:spPr>
      </p:pic>
      <p:pic>
        <p:nvPicPr>
          <p:cNvPr id="3" name="Picture 2" descr="C:\Documents and Settings\Admin\Рабочий стол\для обж9\t_67_13_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340768"/>
            <a:ext cx="4103365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Легкие здорового человека</a:t>
            </a:r>
            <a:br>
              <a:rPr lang="ru-RU" sz="2800" dirty="0" smtClean="0"/>
            </a:br>
            <a:r>
              <a:rPr lang="ru-RU" sz="2800" dirty="0" smtClean="0"/>
              <a:t>и курильщика</a:t>
            </a:r>
            <a:endParaRPr lang="ru-RU" sz="2800" dirty="0"/>
          </a:p>
        </p:txBody>
      </p:sp>
      <p:pic>
        <p:nvPicPr>
          <p:cNvPr id="5" name="Picture 2" descr="post-19-114371248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7488237" cy="4264025"/>
          </a:xfrm>
          <a:prstGeom prst="rect">
            <a:avLst/>
          </a:prstGeom>
          <a:solidFill>
            <a:srgbClr val="CC3300"/>
          </a:solidFill>
          <a:ln w="76200">
            <a:solidFill>
              <a:srgbClr val="00CC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ugkr.ru/images/biblioteka/konkyrs/images/gr_nikiteev_kurenie_idyom_k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8913"/>
            <a:ext cx="4752528" cy="633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73132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Алкоголь, его влияние на организм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80728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Хронический гастрит желудка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Развивается цирроз печени</a:t>
            </a:r>
          </a:p>
          <a:p>
            <a:r>
              <a:rPr lang="ru-RU" sz="3200" b="1" dirty="0" smtClean="0"/>
              <a:t>( </a:t>
            </a:r>
            <a:r>
              <a:rPr lang="ru-RU" sz="3200" b="1" dirty="0" smtClean="0"/>
              <a:t>разрушение печени)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Воздействует на головной мозг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Ускоряет биологического старения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/>
              <a:t>Приводит к развитию </a:t>
            </a:r>
            <a:r>
              <a:rPr lang="ru-RU" sz="3200" b="1" dirty="0" smtClean="0"/>
              <a:t>алкоголизма</a:t>
            </a:r>
            <a:endParaRPr lang="ru-RU" sz="3200" b="1" dirty="0"/>
          </a:p>
        </p:txBody>
      </p:sp>
      <p:pic>
        <p:nvPicPr>
          <p:cNvPr id="4" name="Picture 9" descr="demon3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89040"/>
            <a:ext cx="17272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mon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81128"/>
            <a:ext cx="1809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02359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Неоднократное или частое употребление алкоголя оказывает буквально опустошающее воздействие на психику подростка. При этом задерживается не только развитие высших форм мышления, выработка этических и нравственных категорий и эстетических понятий, но и утрачиваются уже развившиеся способности. Подросток, что называется «тупеет» и интеллектуально, и эмоционально, и нравственно.</a:t>
            </a:r>
          </a:p>
          <a:p>
            <a:pPr algn="ctr"/>
            <a:r>
              <a:rPr lang="ru-RU" sz="2400" b="1" dirty="0" smtClean="0"/>
              <a:t>Чем моложе организм, тем губительнее действует на него алкоголь. Кроме того, употребление алкогольных напитков подростками значительно быстрее, чем у взрослых, ведет к формированию у них алкоголизма.</a:t>
            </a:r>
          </a:p>
          <a:p>
            <a:pPr algn="ctr" eaLnBrk="0" hangingPunct="0"/>
            <a:endParaRPr lang="ru-RU" sz="2800" b="1" dirty="0"/>
          </a:p>
        </p:txBody>
      </p:sp>
      <p:pic>
        <p:nvPicPr>
          <p:cNvPr id="3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645274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01208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mon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45274"/>
            <a:ext cx="1377702" cy="12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imag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28092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для обж9\9a86bc577e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9694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834678"/>
            <a:ext cx="78488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урока.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Рассказать учащимся о пагубности  для здоровья курения и употребления алкоголя, опасности привыкания к курению и употреблению алкоголя. Сформировать  убеждение, что курение и употребление алкоголя — это не привычка, а болезненное пристрастие, фактически неизлечимое.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3" name="Picture 5" descr="345ac38876ad65928a088bb4f234823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004592"/>
            <a:ext cx="2304256" cy="3448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Курение и употребление алкогольных напитков сильнейшим образом подрывает здоровье человека. Каждому необходимо это как можно глубже понять и осознать. Никто не должен добровольно разрушать свой организм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Привычка – сложившийся способ поведения, осуществлении которого в определенных ситуациях приобретает для человека характер потребности  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Вредная  привычка – закрепленный в личности способ поведения, агрессивный по отношению к самой личности или </a:t>
            </a:r>
            <a:r>
              <a:rPr lang="ru-RU" sz="3200" b="1" dirty="0" smtClean="0"/>
              <a:t>обществу</a:t>
            </a:r>
            <a:endParaRPr lang="en-US" sz="3200" b="1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Вредные  привычки серьезно ухудшают состояние здоровья человека (физическое и психическое)  </a:t>
            </a:r>
            <a:endParaRPr lang="ru-RU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89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 данным Всемирной Организации Здравоохранения: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908720"/>
            <a:ext cx="468052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ЕЖЕГОДНО  УМИРАЮТ</a:t>
            </a:r>
            <a:endParaRPr lang="ru-RU" sz="2800" b="1" dirty="0"/>
          </a:p>
        </p:txBody>
      </p:sp>
      <p:sp>
        <p:nvSpPr>
          <p:cNvPr id="4" name="Молния 3"/>
          <p:cNvSpPr>
            <a:spLocks noChangeArrowheads="1"/>
          </p:cNvSpPr>
          <p:nvPr/>
        </p:nvSpPr>
        <p:spPr bwMode="auto">
          <a:xfrm rot="6952437">
            <a:off x="3013927" y="2147475"/>
            <a:ext cx="2020888" cy="363538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5" name="Молния 4"/>
          <p:cNvSpPr>
            <a:spLocks noChangeArrowheads="1"/>
          </p:cNvSpPr>
          <p:nvPr/>
        </p:nvSpPr>
        <p:spPr bwMode="auto">
          <a:xfrm rot="2856412">
            <a:off x="4377055" y="2099807"/>
            <a:ext cx="2020887" cy="363537"/>
          </a:xfrm>
          <a:prstGeom prst="lightningBolt">
            <a:avLst/>
          </a:prstGeom>
          <a:solidFill>
            <a:srgbClr val="F41D0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pic>
        <p:nvPicPr>
          <p:cNvPr id="6" name="Рисунок 5" descr="Сигарет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24944"/>
            <a:ext cx="985664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утылк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924944"/>
            <a:ext cx="69908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55576" y="4221088"/>
            <a:ext cx="3582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3 миллиона </a:t>
            </a:r>
            <a:r>
              <a:rPr lang="ru-RU" sz="2400" b="1" dirty="0" smtClean="0"/>
              <a:t>человек </a:t>
            </a:r>
          </a:p>
          <a:p>
            <a:pPr algn="ctr"/>
            <a:r>
              <a:rPr lang="ru-RU" sz="2400" b="1" dirty="0" smtClean="0"/>
              <a:t>от курения!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4365104"/>
            <a:ext cx="3987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6 миллионов </a:t>
            </a:r>
            <a:r>
              <a:rPr lang="ru-RU" sz="2400" b="1" dirty="0" smtClean="0"/>
              <a:t>человек от алкоголизма!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508518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Прогнозируется, что в 2020 году от курения погибнут около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 миллионов </a:t>
            </a:r>
            <a:r>
              <a:rPr lang="ru-RU" sz="2800" dirty="0" smtClean="0"/>
              <a:t>человек в возрасте от 30 до 40 лет!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Основное действие на организм человека при курении </a:t>
            </a:r>
            <a:r>
              <a:rPr lang="ru-RU" sz="2800" dirty="0" smtClean="0"/>
              <a:t>оказывает </a:t>
            </a:r>
            <a:r>
              <a:rPr lang="ru-RU" sz="2800" dirty="0"/>
              <a:t>никотин. Его смертельная доза для человека </a:t>
            </a:r>
            <a:r>
              <a:rPr lang="ru-RU" sz="2800" dirty="0" smtClean="0"/>
              <a:t>составляет 1</a:t>
            </a:r>
            <a:r>
              <a:rPr lang="ru-RU" sz="2800" dirty="0"/>
              <a:t> мг на 1 кг массы тела, т. е. около 70 мг для подростка. Смерть может наступить, если подросток сразу выкурит полпачки </a:t>
            </a:r>
            <a:r>
              <a:rPr lang="ru-RU" sz="2800" dirty="0" smtClean="0"/>
              <a:t>сигарет</a:t>
            </a:r>
            <a:r>
              <a:rPr lang="ru-RU" sz="2800" dirty="0"/>
              <a:t>.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93096"/>
            <a:ext cx="2520280" cy="198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68960"/>
            <a:ext cx="1152128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04664"/>
            <a:ext cx="748883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В дыме одной сигареты весом 1г содержится: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6-8 мг никотина, 1,6 мг аммиака,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25 мг угарного газа,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0,03 мг синильной кислоты,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 0,5 мг пиридина, формальдегид, </a:t>
            </a:r>
          </a:p>
          <a:p>
            <a:pPr lvl="1"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радиоактивные вещества: полоний, свинец, висмут, стронций, смолы и деготь и др. </a:t>
            </a:r>
          </a:p>
          <a:p>
            <a:pPr algn="just">
              <a:lnSpc>
                <a:spcPct val="90000"/>
              </a:lnSpc>
            </a:pPr>
            <a:r>
              <a:rPr lang="ru-RU" sz="2800" b="1" i="1" dirty="0" smtClean="0">
                <a:latin typeface="Arial Narrow" pitchFamily="34" charset="0"/>
              </a:rPr>
              <a:t>Каждая сигарета отнимает от 5 до 15 минут жизни!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</a:pPr>
            <a:r>
              <a:rPr lang="ru-RU" sz="2800" b="1" i="1" dirty="0" smtClean="0">
                <a:latin typeface="Arial Narrow" pitchFamily="34" charset="0"/>
              </a:rPr>
              <a:t>20 ежедневно выкуриваемых сигарет сокращают жизнь на 8-12 лет!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</a:pPr>
            <a:r>
              <a:rPr lang="ru-RU" sz="2800" b="1" i="1" dirty="0" smtClean="0">
                <a:latin typeface="Arial Narrow" pitchFamily="34" charset="0"/>
              </a:rPr>
              <a:t>В 100 сигаретах приблизительно 70 мл табачной смолы.</a:t>
            </a:r>
            <a:endParaRPr lang="ru-RU" sz="2800" b="1" i="1" dirty="0">
              <a:latin typeface="Arial Narrow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373216"/>
            <a:ext cx="1872208" cy="11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57192"/>
            <a:ext cx="57606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76672"/>
            <a:ext cx="4842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ru-RU" sz="2400" b="1" dirty="0" smtClean="0">
                <a:solidFill>
                  <a:srgbClr val="993300"/>
                </a:solidFill>
                <a:latin typeface="Arial Narrow" pitchFamily="34" charset="0"/>
              </a:rPr>
              <a:t>ВЛИЯНИЕ НИКОТИНА НА ЧЕЛОВЕКА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Arial Narrow" pitchFamily="34" charset="0"/>
              </a:rPr>
              <a:t>Отравляет клетки мозга (ухудшается память, зрение, умственная работоспособность, появляется бессонница, головные боли).</a:t>
            </a:r>
          </a:p>
          <a:p>
            <a:r>
              <a:rPr lang="ru-RU" sz="2800" i="1" dirty="0" smtClean="0">
                <a:latin typeface="Arial Narrow" pitchFamily="34" charset="0"/>
              </a:rPr>
              <a:t>Курящие ученики отстают в учебе, становятся нервными, рассеянными, ленивыми, грубыми и недисциплинированными.</a:t>
            </a:r>
          </a:p>
          <a:p>
            <a:r>
              <a:rPr lang="ru-RU" sz="2800" i="1" dirty="0" smtClean="0">
                <a:latin typeface="Arial Narrow" pitchFamily="34" charset="0"/>
              </a:rPr>
              <a:t>Развиваются нервные заболевания – невралгии, невриты, плекситы.</a:t>
            </a:r>
            <a:endParaRPr lang="ru-R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581128"/>
            <a:ext cx="2448272" cy="19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05064"/>
            <a:ext cx="72008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41168"/>
            <a:ext cx="57606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Появляются хронические заболевания:</a:t>
            </a:r>
            <a:r>
              <a:rPr lang="ru-RU" sz="2800" i="1" dirty="0" smtClean="0">
                <a:latin typeface="Arial Narrow" pitchFamily="34" charset="0"/>
              </a:rPr>
              <a:t> бронхит, астма, гибель эпителия, усиленное выделение слизи, воспаление голосовых связок, рак губы, легких.</a:t>
            </a:r>
          </a:p>
          <a:p>
            <a:pPr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Туберкулез легких</a:t>
            </a:r>
            <a:r>
              <a:rPr lang="ru-RU" sz="2800" i="1" dirty="0" smtClean="0">
                <a:latin typeface="Arial Narrow" pitchFamily="34" charset="0"/>
              </a:rPr>
              <a:t> (из 100 случаев заболевания туберкулезом 95% - курильщики)</a:t>
            </a:r>
          </a:p>
          <a:p>
            <a:pPr>
              <a:buClr>
                <a:schemeClr val="tx1"/>
              </a:buClr>
            </a:pPr>
            <a:r>
              <a:rPr lang="ru-RU" sz="2800" b="1" i="1" dirty="0" smtClean="0">
                <a:solidFill>
                  <a:srgbClr val="993300"/>
                </a:solidFill>
                <a:latin typeface="Arial Narrow" pitchFamily="34" charset="0"/>
              </a:rPr>
              <a:t>Рак гортани</a:t>
            </a:r>
            <a:r>
              <a:rPr lang="ru-RU" sz="2800" i="1" dirty="0" smtClean="0">
                <a:latin typeface="Arial Narrow" pitchFamily="34" charset="0"/>
              </a:rPr>
              <a:t> (в 6 – 10 раз больше).</a:t>
            </a:r>
            <a:endParaRPr lang="ru-RU" sz="28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077072"/>
            <a:ext cx="2448272" cy="191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16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56992"/>
            <a:ext cx="86409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il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20000"/>
                <a:satMod val="25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28000"/>
                <a:satMod val="250000"/>
              </a:schemeClr>
            </a:gs>
          </a:gsLst>
          <a:lin ang="7000000" scaled="1"/>
        </a:gradFill>
        <a:gradFill rotWithShape="1">
          <a:gsLst>
            <a:gs pos="0">
              <a:schemeClr val="phClr">
                <a:shade val="80000"/>
                <a:satMod val="200000"/>
              </a:schemeClr>
            </a:gs>
            <a:gs pos="30000">
              <a:schemeClr val="phClr">
                <a:shade val="20000"/>
                <a:satMod val="250000"/>
              </a:schemeClr>
            </a:gs>
            <a:gs pos="50000">
              <a:schemeClr val="phClr">
                <a:shade val="23000"/>
                <a:satMod val="250000"/>
              </a:schemeClr>
            </a:gs>
            <a:gs pos="60000">
              <a:schemeClr val="phClr">
                <a:shade val="29000"/>
                <a:satMod val="23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lin ang="7000000" scaled="1"/>
        </a:gradFill>
      </a:fillStyleLst>
      <a:lnStyleLst>
        <a:ln w="12700" cap="sq" cmpd="sng" algn="ctr">
          <a:solidFill>
            <a:schemeClr val="phClr"/>
          </a:solidFill>
          <a:prstDash val="solid"/>
        </a:ln>
        <a:ln w="25400" cap="sq" cmpd="sng" algn="ctr">
          <a:solidFill>
            <a:schemeClr val="phClr"/>
          </a:solidFill>
          <a:prstDash val="solid"/>
        </a:ln>
        <a:ln w="31750" cap="sq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27000" h="127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524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50000"/>
              </a:schemeClr>
            </a:gs>
            <a:gs pos="50000">
              <a:schemeClr val="phClr">
                <a:tint val="85000"/>
                <a:satMod val="140000"/>
              </a:schemeClr>
            </a:gs>
            <a:gs pos="100000">
              <a:schemeClr val="phClr">
                <a:shade val="50000"/>
                <a:satMod val="15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55000"/>
                <a:satMod val="150000"/>
              </a:schemeClr>
              <a:schemeClr val="phClr">
                <a:tint val="100"/>
                <a:satMod val="15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65</TotalTime>
  <Words>466</Words>
  <Application>Microsoft Office PowerPoint</Application>
  <PresentationFormat>Экран (4:3)</PresentationFormat>
  <Paragraphs>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2014-04-01T05:34:16Z</dcterms:created>
  <dcterms:modified xsi:type="dcterms:W3CDTF">2014-04-02T07:47:05Z</dcterms:modified>
</cp:coreProperties>
</file>