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354" y="-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3366"/>
                </a:solidFill>
              </a:defRPr>
            </a:lvl1pPr>
          </a:lstStyle>
          <a:p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3366"/>
                </a:solidFill>
              </a:defRPr>
            </a:lvl1pPr>
          </a:lstStyle>
          <a:p>
            <a:endParaRPr lang="ru-RU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3366"/>
                </a:solidFill>
              </a:defRPr>
            </a:lvl1pPr>
          </a:lstStyle>
          <a:p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3366"/>
                </a:solidFill>
              </a:defRPr>
            </a:lvl1pPr>
          </a:lstStyle>
          <a:p>
            <a:fld id="{5E15B489-F7D5-4D4F-A186-19030F69129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958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91273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BBF0513-F526-4E2C-A50F-FCF69C0F5E6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55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17C03F8-2D6B-44E9-9C8E-CDB780C540D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60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67500" y="750888"/>
            <a:ext cx="1944688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3438" y="750888"/>
            <a:ext cx="5681662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27C766-A004-45EE-B021-185571215DB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822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6DA497-9810-4B01-8779-69BC13BC31F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07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FCA6986-EB25-44AD-B101-DD7450F9527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118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8AE5CCC-21F6-4678-858C-834E4A01B9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381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F14A205-1D3C-497E-85EF-F342B73ADA2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45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12681D1-D736-48E8-9C7B-47953FB037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71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12FB210-B654-4EDE-9395-7A6274AE6A4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08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BD29546-5AAA-475A-9B78-70F1935E1CA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754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207AE92-0645-4AD1-B743-D8902923FD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24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5751E7-38E7-459C-8BA7-53951EDE57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394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C7ABF7F-5C25-4156-AA09-22F8EA1A492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618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0FC8578-CA36-47C5-92B0-58488C0AB3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365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70000"/>
            <a:ext cx="2055813" cy="48593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70000"/>
            <a:ext cx="6019800" cy="48593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FD936D5-F2D5-40AE-AFDE-E0C255FA9D3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632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5200" y="1270000"/>
            <a:ext cx="7670800" cy="1346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2438400" y="6248400"/>
            <a:ext cx="2128838" cy="4730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5791200" y="6248400"/>
            <a:ext cx="2895600" cy="4730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76200" y="6246813"/>
            <a:ext cx="585788" cy="488950"/>
          </a:xfrm>
        </p:spPr>
        <p:txBody>
          <a:bodyPr/>
          <a:lstStyle>
            <a:lvl1pPr>
              <a:defRPr/>
            </a:lvl1pPr>
          </a:lstStyle>
          <a:p>
            <a:fld id="{96A5C2D6-2949-4257-9713-A36F97E7512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25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B5E8C17-58DD-49A7-8F73-281FDC07D5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43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68725" cy="3722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9325" y="2362200"/>
            <a:ext cx="3770313" cy="3722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9C5E439-6AC0-4AF5-9576-5068E454A66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39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3565194-3AAF-4093-993C-DCB0E77679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74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579DA33-B7AC-4E7F-9583-6A82AB0A517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50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25DCFA-3D00-4626-B252-D47CF08CF31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80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ACAC8B-4CBE-46EA-951A-84C048A91F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5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588197C-6AB1-495C-BDFC-7E405B8A372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02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7618413" cy="6856413"/>
            <a:chOff x="0" y="0"/>
            <a:chExt cx="4799" cy="4319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0" y="0"/>
              <a:ext cx="2015" cy="4319"/>
              <a:chOff x="0" y="0"/>
              <a:chExt cx="2015" cy="4319"/>
            </a:xfrm>
          </p:grpSpPr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rgbClr val="99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" name="Freeform 4"/>
              <p:cNvSpPr>
                <a:spLocks noChangeArrowheads="1"/>
              </p:cNvSpPr>
              <p:nvPr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rgbClr val="99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029" name="Group 5"/>
            <p:cNvGrpSpPr>
              <a:grpSpLocks/>
            </p:cNvGrpSpPr>
            <p:nvPr/>
          </p:nvGrpSpPr>
          <p:grpSpPr bwMode="auto">
            <a:xfrm>
              <a:off x="144" y="1248"/>
              <a:ext cx="4655" cy="200"/>
              <a:chOff x="144" y="1248"/>
              <a:chExt cx="4655" cy="200"/>
            </a:xfrm>
          </p:grpSpPr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1" name="AutoShape 7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33438" y="750888"/>
            <a:ext cx="77787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1438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2438400" y="6248400"/>
            <a:ext cx="2128838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3366"/>
                </a:solidFill>
              </a:defRPr>
            </a:lvl1pPr>
          </a:lstStyle>
          <a:p>
            <a:endParaRPr lang="ru-RU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5791200" y="6248400"/>
            <a:ext cx="2895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3366"/>
                </a:solidFill>
              </a:defRPr>
            </a:lvl1pPr>
          </a:lstStyle>
          <a:p>
            <a:endParaRPr 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84138" y="6240463"/>
            <a:ext cx="5857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rgbClr val="FFFFFF"/>
                </a:solidFill>
              </a:defRPr>
            </a:lvl1pPr>
          </a:lstStyle>
          <a:p>
            <a:fld id="{CCB1E7B8-19CE-4C27-AD44-F177895FECD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2pPr>
      <a:lvl3pPr marL="11430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3pPr>
      <a:lvl4pPr marL="16002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4pPr>
      <a:lvl5pPr marL="20574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5pPr>
      <a:lvl6pPr marL="25146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6pPr>
      <a:lvl7pPr marL="29718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7pPr>
      <a:lvl8pPr marL="34290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8pPr>
      <a:lvl9pPr marL="38862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9pPr>
    </p:titleStyle>
    <p:bodyStyle>
      <a:lvl1pPr marL="342900" indent="-34290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+mn-lt"/>
        </a:defRPr>
      </a:lvl2pPr>
      <a:lvl3pPr marL="1143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3366"/>
          </a:solidFill>
          <a:latin typeface="+mn-lt"/>
        </a:defRPr>
      </a:lvl3pPr>
      <a:lvl4pPr marL="16002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4pPr>
      <a:lvl5pPr marL="20574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5pPr>
      <a:lvl6pPr marL="25146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6pPr>
      <a:lvl7pPr marL="29718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7pPr>
      <a:lvl8pPr marL="3429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8pPr>
      <a:lvl9pPr marL="38862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0"/>
            <a:ext cx="5865813" cy="6856413"/>
            <a:chOff x="0" y="0"/>
            <a:chExt cx="3695" cy="4319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rgbClr val="99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3632200" y="4889500"/>
            <a:ext cx="4875213" cy="317500"/>
            <a:chOff x="2288" y="3080"/>
            <a:chExt cx="3071" cy="200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2438400" y="6248400"/>
            <a:ext cx="2128838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5791200" y="6248400"/>
            <a:ext cx="2895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3366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76200" y="6246813"/>
            <a:ext cx="58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fld id="{3C4FEA10-1899-470E-A434-FE3AAFA4E17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5200" y="1270000"/>
            <a:ext cx="7670800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2pPr>
      <a:lvl3pPr marL="11430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3pPr>
      <a:lvl4pPr marL="16002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4pPr>
      <a:lvl5pPr marL="20574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5pPr>
      <a:lvl6pPr marL="25146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6pPr>
      <a:lvl7pPr marL="29718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7pPr>
      <a:lvl8pPr marL="34290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8pPr>
      <a:lvl9pPr marL="38862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666"/>
          </a:solidFill>
          <a:latin typeface="Arial" charset="0"/>
        </a:defRPr>
      </a:lvl9pPr>
    </p:titleStyle>
    <p:bodyStyle>
      <a:lvl1pPr marL="342900" indent="-34290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+mn-lt"/>
        </a:defRPr>
      </a:lvl2pPr>
      <a:lvl3pPr marL="1143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3366"/>
          </a:solidFill>
          <a:latin typeface="+mn-lt"/>
        </a:defRPr>
      </a:lvl3pPr>
      <a:lvl4pPr marL="16002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4pPr>
      <a:lvl5pPr marL="20574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5pPr>
      <a:lvl6pPr marL="25146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6pPr>
      <a:lvl7pPr marL="29718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7pPr>
      <a:lvl8pPr marL="3429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8pPr>
      <a:lvl9pPr marL="38862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3366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sk.treko.ru/show_dict_43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msk.treko.ru/show_article_95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3411537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0">
                <a:solidFill>
                  <a:srgbClr val="003366"/>
                </a:solidFill>
              </a:rPr>
              <a:t>АССЕРТИВНОСТЬ</a:t>
            </a:r>
            <a:br>
              <a:rPr lang="ru-RU" b="0">
                <a:solidFill>
                  <a:srgbClr val="003366"/>
                </a:solidFill>
              </a:rPr>
            </a:br>
            <a:r>
              <a:rPr lang="ru-RU" b="0">
                <a:solidFill>
                  <a:srgbClr val="003366"/>
                </a:solidFill>
              </a:rPr>
              <a:t/>
            </a:r>
            <a:br>
              <a:rPr lang="ru-RU" b="0">
                <a:solidFill>
                  <a:srgbClr val="003366"/>
                </a:solidFill>
              </a:rPr>
            </a:br>
            <a:r>
              <a:rPr lang="ru-RU" b="0">
                <a:solidFill>
                  <a:srgbClr val="003366"/>
                </a:solidFill>
              </a:rPr>
              <a:t>Учусь настаивать на своем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673600" y="2927350"/>
            <a:ext cx="4013200" cy="1822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/>
          <a:p>
            <a:pPr marL="0" indent="0">
              <a:lnSpc>
                <a:spcPct val="80000"/>
              </a:lnSpc>
              <a:spcBef>
                <a:spcPts val="3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>
                <a:solidFill>
                  <a:srgbClr val="006666"/>
                </a:solidFill>
              </a:rPr>
              <a:t>Термин происходит от английского «</a:t>
            </a:r>
            <a:r>
              <a:rPr lang="ru-RU" sz="1400" i="1">
                <a:solidFill>
                  <a:srgbClr val="006666"/>
                </a:solidFill>
              </a:rPr>
              <a:t>assert</a:t>
            </a:r>
            <a:r>
              <a:rPr lang="ru-RU" sz="1400">
                <a:solidFill>
                  <a:srgbClr val="006666"/>
                </a:solidFill>
              </a:rPr>
              <a:t>» — настаивать на своем, отстаивать свои права. Обычно под </a:t>
            </a:r>
            <a:r>
              <a:rPr lang="ru-RU" sz="1400" b="1">
                <a:solidFill>
                  <a:srgbClr val="006666"/>
                </a:solidFill>
              </a:rPr>
              <a:t>ассертивностью</a:t>
            </a:r>
            <a:r>
              <a:rPr lang="ru-RU" sz="1400">
                <a:solidFill>
                  <a:srgbClr val="006666"/>
                </a:solidFill>
              </a:rPr>
              <a:t> понимается естественность и независимость от внешних влияний и оценок, способность самостоятельно регулировать собственное поведение и отвечать за него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57563"/>
            <a:ext cx="3960813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/>
              <a:t/>
            </a:r>
            <a:br>
              <a:rPr lang="ru-RU" sz="3200"/>
            </a:br>
            <a:r>
              <a:rPr lang="ru-RU" sz="2800" b="0"/>
              <a:t>Поиск простых выходов из сложных ситуаций</a:t>
            </a:r>
            <a:r>
              <a:rPr lang="ru-RU" sz="3200"/>
              <a:t> 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/>
              <a:t>Ассертивность помогает нам в процессе поиска и нахождения простых выходов из сложных ситуаций 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689350"/>
            <a:ext cx="583247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0"/>
              <a:t>Ассертивность - в жизнь!</a:t>
            </a:r>
            <a:r>
              <a:rPr lang="ru-RU"/>
              <a:t>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/>
              <a:t>«Большая часть несчастий, случившихся с людьми, имеет причиной неверное суждение о ценности вещей».</a:t>
            </a:r>
          </a:p>
          <a:p>
            <a:pPr marL="341313" indent="-341313"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/>
              <a:t>Б. Франклин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716338"/>
            <a:ext cx="4897438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/>
              <a:t>Для начала определим, чем отличается уверенный человек от неуверенного:</a:t>
            </a:r>
            <a:r>
              <a:rPr lang="ru-RU"/>
              <a:t>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3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200"/>
              <a:t>1) Уверенный в себе человек признает свои достижения и результаты своей жизни, в то время как неуверенному все хорошее в себе кажется само собой разумеющимся, а все неприятное колет глаза и не дает жить. </a:t>
            </a:r>
            <a:br>
              <a:rPr lang="ru-RU" sz="1200"/>
            </a:br>
            <a:r>
              <a:rPr lang="ru-RU" sz="1200"/>
              <a:t/>
            </a:r>
            <a:br>
              <a:rPr lang="ru-RU" sz="1200"/>
            </a:br>
            <a:r>
              <a:rPr lang="ru-RU" sz="1200"/>
              <a:t>2) Уверенный в себе человек не только осознает свои силы, но и реально видит свои слабости. И то, чего он пока не умеет делать и не знает, он делать не будет, поэтому и не получит разочарования. </a:t>
            </a:r>
            <a:br>
              <a:rPr lang="ru-RU" sz="1200"/>
            </a:br>
            <a:r>
              <a:rPr lang="ru-RU" sz="1200"/>
              <a:t/>
            </a:r>
            <a:br>
              <a:rPr lang="ru-RU" sz="1200"/>
            </a:br>
            <a:r>
              <a:rPr lang="ru-RU" sz="1200"/>
              <a:t>3) Уверенный в себе человек ставит реальные цели, соизмеряя свои возможности с препятствиями. Неуверенный же часто ставит очень высокие планки достижений, и, не сумев их преодолеть, страдает.</a:t>
            </a:r>
            <a:br>
              <a:rPr lang="ru-RU" sz="1200"/>
            </a:br>
            <a:r>
              <a:rPr lang="ru-RU" sz="1200"/>
              <a:t/>
            </a:r>
            <a:br>
              <a:rPr lang="ru-RU" sz="1200"/>
            </a:br>
            <a:r>
              <a:rPr lang="ru-RU" sz="1200"/>
              <a:t>4) Уверенный в себе человек знает свои силы, способности и находит им адекватную сферу применения. Опять же, из этого он получает удовольствие и радость, когда получается, а если не получается что-то - это повод провести работу над ошибками, научиться, чтобы в следующий раз улучшить результат. Неуверенные люди чаще всего довольствуются тем, что им предлагают, радуясь, что они хоть кому-то нужны. Они все стараются делать хорошо, но любая неудача выбивает их из колеи, потому что они занимаются не тем, что им действительно интересно, а тем, что поручено. В такой ситуации учиться на ошибках совсем не хочется.</a:t>
            </a:r>
            <a:br>
              <a:rPr lang="ru-RU" sz="1200"/>
            </a:br>
            <a:r>
              <a:rPr lang="ru-RU" sz="1200"/>
              <a:t/>
            </a:r>
            <a:br>
              <a:rPr lang="ru-RU" sz="1200"/>
            </a:br>
            <a:r>
              <a:rPr lang="ru-RU" sz="1200"/>
              <a:t>Вполне возможно, что вы найдете другие отличия, понаблюдайте сами…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0"/>
              <a:t>Что можно предложить желающим обрести веру в себя: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/>
              <a:t>1) Заведите тетрадь, в которой вы будете описывать все свои достижения, начиная с самого маленького возраста, все, чему вы научились, и что вы умеете.</a:t>
            </a:r>
            <a:br>
              <a:rPr lang="ru-RU" sz="1600"/>
            </a:br>
            <a:r>
              <a:rPr lang="ru-RU" sz="1600"/>
              <a:t>Могу сказать, что и окончание школы - это немалое достижение, не у всех получается.</a:t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>2) Всерьёз задумайтесь о своем призвании и предназначении, о том, чем интересно заниматься лично вам. Самореализация - это одно из условий счастья и уверенности в себе.</a:t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>3) Проведите инвентаризацию своих сильных и слабых сторон. Очень хорошо спросить друзей, родителей, приятелей - за что они вас ценят, что им в вас нравится.</a:t>
            </a:r>
            <a:br>
              <a:rPr lang="ru-RU" sz="1600"/>
            </a:br>
            <a:r>
              <a:rPr lang="ru-RU" sz="1600"/>
              <a:t>Ставьте цели, ориентируясь на свою силу и такие способности, которые можно будет развить и упрочить, перевести в разряд силы. </a:t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endParaRPr lang="ru-RU" sz="1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/>
              <a:t>Что можно предложить желающим обрести веру в себя: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/>
              <a:t>4) Верьте в свои силы, сами одобряйте, поощряйте и вознаграждайте себя, не дожидаясь, когда это сделает кто-то другой.</a:t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>5) Осознайте и пополняйте свои ресурсы, все, что может вам помогать, где вы можете черпать силы. Сюда вы сможете обращаться в периоды неудач. Периодически пополняйте этот список.</a:t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>6) Учитесь переводить слабость в силу, видеть в каждом препятствии возможность. Осознайте свои ограничения и работайте над ними. Помните, что они есть у каждого. Не стоит их скрывать, лучше сказать сразу - я этого пока не могу сделать, я это недостаточно </a:t>
            </a:r>
            <a:br>
              <a:rPr lang="ru-RU" sz="1600"/>
            </a:br>
            <a:r>
              <a:rPr lang="ru-RU" sz="1600"/>
              <a:t>знаю. В этом тоже секрет силы.</a:t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>7) И постоянно учитесь, развивайтесь, опять же, признавая себя.</a:t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r>
              <a:rPr lang="ru-RU" sz="1600"/>
              <a:t/>
            </a:r>
            <a:br>
              <a:rPr lang="ru-RU" sz="1600"/>
            </a:br>
            <a:endParaRPr lang="ru-RU" sz="1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/>
              <a:t>Ассертивность – вежливая настойчивость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/>
              <a:t>Так что уверенность в себе - это целый путь, но путь к счастью, к радости, путь к самому себе 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357563"/>
            <a:ext cx="381635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58813"/>
            <a:ext cx="7924800" cy="1244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/>
              <a:t> </a:t>
            </a:r>
            <a:r>
              <a:rPr lang="ru-RU" sz="2000" b="0"/>
              <a:t>Твое абсолютное право. Ассертивность и равенство в вашей жизни и отношениях - Алберти, Эммонс</a:t>
            </a:r>
            <a:r>
              <a:rPr lang="ru-RU" sz="3200" b="0"/>
              <a:t/>
            </a:r>
            <a:br>
              <a:rPr lang="ru-RU" sz="3200" b="0"/>
            </a:br>
            <a:endParaRPr lang="ru-RU" sz="3200" b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46250"/>
            <a:ext cx="4319587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/>
              <a:t>Выводы: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/>
              <a:t>Термин «ассертивность» происходит от английского слова </a:t>
            </a:r>
            <a:r>
              <a:rPr lang="ru-RU" i="1"/>
              <a:t>«assert» — настаивать на своем, отстаивать свои права.</a:t>
            </a:r>
            <a:r>
              <a:rPr lang="ru-RU"/>
              <a:t> Ассертивностью называют проявление вежливой настойчивости 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/>
              <a:t>Выводы: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/>
              <a:t>Под ассертивным поведением понимают позитивное поведение цельного человека, демонстрирующего самоуважение и уважение к другим, слушаещего, понимающего и пытающегося достичь рабочего компромисса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2659063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/>
              <a:t>Спасибо за внимание!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/>
              <a:t>Цель создания презентации:</a:t>
            </a:r>
            <a:br>
              <a:rPr lang="ru-RU" sz="3200"/>
            </a:br>
            <a:endParaRPr lang="ru-RU" sz="320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003366"/>
              </a:buClr>
              <a:buSzPct val="75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1400"/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/>
              <a:t>Формирование ассертивности как личностной черты в первую очередь предусматривает, чтобы человек отдал себе отчет, насколько его поведение определяется его собственными склонностями и побуждениями, а насколько - кем-то навязанными установками ;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003366"/>
              </a:buClr>
              <a:buSzPct val="75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1400"/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/>
              <a:t>Формирование активной жизненной позиции, развитие способности жить в мире разных людей и идей, знание прав и свобод и признание права другого человека на такие же права посредством самостоятельной, индивидуальной и групповой работы учащихся ;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/>
              <a:t>Формирование модели  открытого обсуждения, развивающая в детях умение спорить, дискутировать и решать конфликты мирным путем ;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/>
              <a:t>Развитие  навыков анализировать свои поступки и происходящие события, осознавать свое отношение к миру;</a:t>
            </a:r>
            <a:br>
              <a:rPr lang="ru-RU" sz="1400"/>
            </a:br>
            <a:endParaRPr lang="ru-RU" sz="1400"/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400"/>
              <a:t/>
            </a:r>
            <a:br>
              <a:rPr lang="ru-RU" sz="1400"/>
            </a:br>
            <a:r>
              <a:rPr lang="ru-RU" sz="1400"/>
              <a:t>Формирование  умения отстаивать свои интересы, защищать себя, не ущемляя при этом интересов окружающих .</a:t>
            </a:r>
          </a:p>
          <a:p>
            <a:pPr marL="341313" indent="-341313">
              <a:lnSpc>
                <a:spcPct val="80000"/>
              </a:lnSpc>
              <a:spcBef>
                <a:spcPts val="350"/>
              </a:spcBef>
              <a:buClr>
                <a:srgbClr val="003366"/>
              </a:buClr>
              <a:buSzPct val="75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1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/>
              <a:t>Ассертивность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/>
              <a:t>По определению </a:t>
            </a:r>
            <a:r>
              <a:rPr lang="ru-RU" b="1"/>
              <a:t>Ренни Фричи</a:t>
            </a:r>
            <a:r>
              <a:rPr lang="ru-RU"/>
              <a:t> (</a:t>
            </a:r>
            <a:r>
              <a:rPr lang="ru-RU" i="1"/>
              <a:t>Fritchie</a:t>
            </a:r>
            <a:r>
              <a:rPr lang="ru-RU"/>
              <a:t>, 1990) </a:t>
            </a:r>
            <a:r>
              <a:rPr lang="ru-RU" b="1"/>
              <a:t>ассертивный человек</a:t>
            </a:r>
            <a:r>
              <a:rPr lang="ru-RU"/>
              <a:t> — тот, кто отвечает за собственное поведение, демонстрирует самоуважение и уважение к другим, позитивен, слушает, понимает и пытается достичь рабочего компромисса 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157788"/>
            <a:ext cx="3960813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04838"/>
            <a:ext cx="7924800" cy="13001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/>
              <a:t/>
            </a:r>
            <a:br>
              <a:rPr lang="ru-RU" sz="3200"/>
            </a:br>
            <a:r>
              <a:rPr lang="ru-RU" sz="2400" b="0"/>
              <a:t>Принятие на себя ответственности за собственное поведение</a:t>
            </a:r>
            <a:r>
              <a:rPr lang="ru-RU" sz="2400"/>
              <a:t>.</a:t>
            </a:r>
            <a:r>
              <a:rPr lang="ru-RU" sz="3200"/>
              <a:t> 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400"/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/>
              <a:t>По своей сути ассертивность — это философия личной ответственности. То есть речь идет о том, что мы ответственны за свое собственное поведение и не имеем права винить других людей за нашу реакцию на их поведение. Любому человеку важно разумно реагировать на ситуации, а не выдавать мгновенные ответы. </a:t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5084763"/>
            <a:ext cx="3311525" cy="177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550863"/>
            <a:ext cx="7924800" cy="135413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/>
              <a:t/>
            </a:r>
            <a:br>
              <a:rPr lang="ru-RU" sz="3200"/>
            </a:br>
            <a:r>
              <a:rPr lang="ru-RU" sz="2800" b="0"/>
              <a:t>Демонстрация самоуважения и уважения к другим людям</a:t>
            </a:r>
            <a:r>
              <a:rPr lang="ru-RU" sz="2800"/>
              <a:t>.</a:t>
            </a:r>
            <a:r>
              <a:rPr lang="ru-RU" sz="3200"/>
              <a:t>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3366"/>
              </a:buClr>
              <a:buSzPct val="75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/>
          </a:p>
          <a:p>
            <a:pPr marL="341313" indent="-341313">
              <a:lnSpc>
                <a:spcPct val="90000"/>
              </a:lnSpc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/>
              <a:t>Основной составляющей ассертивности является наличие самоуважения и уважения к другим людям. Если вы не уважаете себя, то кто тогда будет уважать вас? Уважайте себя, поскольку окружающие должны уважать вас. 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/>
              <a:t/>
            </a:r>
            <a:br>
              <a:rPr lang="ru-RU" sz="3200"/>
            </a:br>
            <a:r>
              <a:rPr lang="ru-RU" sz="3200" b="0"/>
              <a:t>Эффективное общение</a:t>
            </a:r>
            <a:r>
              <a:rPr lang="ru-RU" sz="3200"/>
              <a:t>.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/>
              <a:t>В данном случае главными являются три следующих качества — честность, открытость и прямота в разговоре, но не за счёт эмоционального состояния другого человека. Речь идет об умении сказать то, что вы думаете или чувствуете относительно какого-либо вопроса, не расстраивая при этом своего партнера по общению. Важно, уметь  эффективно 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/>
              <a:t>общаться с подчинёнными,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/>
              <a:t> руководителями, 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/>
              <a:t>окружающими.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581525"/>
            <a:ext cx="3455987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/>
              <a:t/>
            </a:r>
            <a:br>
              <a:rPr lang="ru-RU" sz="3200"/>
            </a:br>
            <a:r>
              <a:rPr lang="ru-RU" sz="2400" b="0"/>
              <a:t>Демонстрация уверенности и позитивной установки</a:t>
            </a:r>
            <a:r>
              <a:rPr lang="ru-RU" sz="2400"/>
              <a:t>.</a:t>
            </a:r>
            <a:r>
              <a:rPr lang="ru-RU" sz="3200"/>
              <a:t>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/>
              <a:t>Ассертивное поведение предполагает развитие уверенности и позитивной установки. Уверенность в себе связана с двумя параметрами: самоуважением и знанием того, что мы профессионалы, хорошо владеющие своим ремеслом. Все учителя  должны обладать сильной уверенностью и позитивной установкой для того, чтобы эффективно справляться со сложными ситуациями, которые могут возникать в ходе педагогической  деятельности 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445125"/>
            <a:ext cx="2447925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/>
              <a:t>Умение внимательно слушать и понимать</a:t>
            </a:r>
            <a:r>
              <a:rPr lang="ru-RU" sz="3200"/>
              <a:t>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/>
              <a:t>Ассертивность требует умения внимательно слушать и стремления понять точку зрения другого человека. Все мы считаем себя хорошими слушателями, но возникает вопрос, как часто мы, слушая другого человека, переходим от фактов к предположениям, и как часто мы перебиваем других для того, чтобы побыстрее изложить свою </a:t>
            </a:r>
            <a:r>
              <a:rPr lang="ru-RU" sz="2000">
                <a:hlinkClick r:id="rId3"/>
              </a:rPr>
              <a:t>точку зрения</a:t>
            </a:r>
            <a:r>
              <a:rPr lang="ru-RU" sz="2000"/>
              <a:t>? Любой человек  должен научиться внимательно и </a:t>
            </a:r>
            <a:r>
              <a:rPr lang="ru-RU" sz="2000">
                <a:hlinkClick r:id="rId4"/>
              </a:rPr>
              <a:t>продуктивно слушать</a:t>
            </a:r>
            <a:r>
              <a:rPr lang="ru-RU" sz="2000"/>
              <a:t> и понимать суть различных проблем и вопросов. 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000"/>
              <a:t>Только тогда он сможет предлагать решения, которые будут позитивными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157788"/>
            <a:ext cx="3203575" cy="170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/>
              <a:t>Переговоры и достижение рабочего компромисса</a:t>
            </a:r>
            <a:r>
              <a:rPr lang="ru-RU" sz="3200"/>
              <a:t> 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  <a:ln/>
        </p:spPr>
        <p:txBody>
          <a:bodyPr/>
          <a:lstStyle/>
          <a:p>
            <a:pPr marL="341313" indent="-341313"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/>
              <a:t>Стремление к достижению рабочего компромисса — очень важное для нас, педагогов  качество , отвечающих за образовательную деятельность, качество. Подчас возникает потребность найти такой выход из сложившейся ситуации, который бы устраивал все стороны, в ней задействованные.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769</Words>
  <Application>Microsoft Office PowerPoint</Application>
  <PresentationFormat>Экран (4:3)</PresentationFormat>
  <Paragraphs>49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Оформление по умолчанию</vt:lpstr>
      <vt:lpstr>Оформление по умолчанию</vt:lpstr>
      <vt:lpstr>АССЕРТИВНОСТЬ  Учусь настаивать на своем</vt:lpstr>
      <vt:lpstr>Цель создания презентации: </vt:lpstr>
      <vt:lpstr>Ассертивность</vt:lpstr>
      <vt:lpstr> Принятие на себя ответственности за собственное поведение. </vt:lpstr>
      <vt:lpstr> Демонстрация самоуважения и уважения к другим людям. </vt:lpstr>
      <vt:lpstr> Эффективное общение. </vt:lpstr>
      <vt:lpstr> Демонстрация уверенности и позитивной установки. </vt:lpstr>
      <vt:lpstr>Умение внимательно слушать и понимать </vt:lpstr>
      <vt:lpstr>Переговоры и достижение рабочего компромисса </vt:lpstr>
      <vt:lpstr> Поиск простых выходов из сложных ситуаций </vt:lpstr>
      <vt:lpstr>Ассертивность - в жизнь! </vt:lpstr>
      <vt:lpstr>Для начала определим, чем отличается уверенный человек от неуверенного: </vt:lpstr>
      <vt:lpstr>Что можно предложить желающим обрести веру в себя:</vt:lpstr>
      <vt:lpstr>Что можно предложить желающим обрести веру в себя:</vt:lpstr>
      <vt:lpstr>Ассертивность – вежливая настойчивость</vt:lpstr>
      <vt:lpstr> Твое абсолютное право. Ассертивность и равенство в вашей жизни и отношениях - Алберти, Эммонс </vt:lpstr>
      <vt:lpstr>Выводы:</vt:lpstr>
      <vt:lpstr>Выводы: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АССЕРТИВНОСТЬ</dc:title>
  <dc:creator>МОУ СОШ село Урицкое</dc:creator>
  <cp:lastModifiedBy>Секретарь</cp:lastModifiedBy>
  <cp:revision>4</cp:revision>
  <cp:lastPrinted>1601-01-01T00:00:00Z</cp:lastPrinted>
  <dcterms:created xsi:type="dcterms:W3CDTF">2002-01-01T00:21:28Z</dcterms:created>
  <dcterms:modified xsi:type="dcterms:W3CDTF">2019-06-19T04:29:26Z</dcterms:modified>
</cp:coreProperties>
</file>