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0"/>
  </p:notesMasterIdLst>
  <p:handoutMasterIdLst>
    <p:handoutMasterId r:id="rId3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354" y="-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117E4EE6-883E-4D2D-B770-EFB7FDA8050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833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5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61983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7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2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2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3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1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678C850-58D6-4838-B4DC-7EAF6626DB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54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23C2D1F-54A8-4C45-95C3-9BC00E3419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21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6363" y="-354013"/>
            <a:ext cx="1922462" cy="641667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-354013"/>
            <a:ext cx="5618163" cy="64166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3D2911-518B-4D1E-BA25-E919F30D11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596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-354013"/>
            <a:ext cx="6867525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0313" cy="4233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08513" y="1828800"/>
            <a:ext cx="3770312" cy="4233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>
          <a:xfrm>
            <a:off x="13716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>
          <a:xfrm>
            <a:off x="35560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>
          <a:xfrm>
            <a:off x="67183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A11D88AE-5B18-44F4-B5DF-FD8FCFD38A8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271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EFBBFA6-976A-4A6D-9586-5284458B624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681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572203D-10F5-4F08-A709-F890EB2E36E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815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715B973-EEB1-4DF9-8FDE-35090B65E6B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10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1545B44-020C-4204-AA83-67A178BC81B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67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6E95EEB-D591-4CF5-82AA-A619EE138F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974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27F518-80C4-459F-88DA-E9B3EBF225C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666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7A32A3D-CCE2-4A53-8C92-1B2E97A7C09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57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0C0C49F-C88C-4A40-9C77-C0D0692824B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991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296352-DA69-48BA-8486-976676CA85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000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C0CF7D-DE40-4835-9B8A-31C3A4F4ABD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9983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1AAA87-321D-493F-AB93-696205E284F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117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511300"/>
            <a:ext cx="2055812" cy="46164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11300"/>
            <a:ext cx="6018213" cy="4616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5B2852E-990D-4E2E-971B-467DBA041B9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5393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11300"/>
            <a:ext cx="6397625" cy="2270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F0178EDA-7190-40DC-951F-D21EFCB923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40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27C992-5B78-4B3E-A043-E28B77FA65F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77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0313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08513" y="1828800"/>
            <a:ext cx="3770312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A10BE4C-E05D-4EA0-93E9-07FCC04FA40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97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E25050-665B-427B-A9CC-43C413E8859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69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BA95BE-BD95-475A-B3C0-22998EC056C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0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1A932DB-1E4D-494D-B2B8-FB3DE0CC36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87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E5F6109-5DCC-403D-A6AB-46B7D74F8A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94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5A7D8C-E812-47DE-810E-9536C20F57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97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 rot="18420000">
            <a:off x="7776369" y="-13494"/>
            <a:ext cx="1162050" cy="2084388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-354013"/>
            <a:ext cx="6867525" cy="210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3025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13716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5560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7183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C708070E-D519-49EF-AAFC-ACEE01E16E3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 rot="18420000">
            <a:off x="7863681" y="26194"/>
            <a:ext cx="1165225" cy="2097088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rgbClr val="703D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Freeform 8"/>
          <p:cNvSpPr>
            <a:spLocks noChangeArrowheads="1"/>
          </p:cNvSpPr>
          <p:nvPr/>
        </p:nvSpPr>
        <p:spPr bwMode="auto">
          <a:xfrm rot="18420000">
            <a:off x="7829550" y="193675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rgbClr val="FFB8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7938" y="5540375"/>
            <a:ext cx="1782762" cy="1244600"/>
            <a:chOff x="5" y="3490"/>
            <a:chExt cx="1123" cy="784"/>
          </a:xfrm>
        </p:grpSpPr>
        <p:sp>
          <p:nvSpPr>
            <p:cNvPr id="1034" name="Freeform 10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Freeform 11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E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Freeform 12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B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rgbClr val="00B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FFE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43" name="Group 19"/>
            <p:cNvGrpSpPr>
              <a:grpSpLocks/>
            </p:cNvGrpSpPr>
            <p:nvPr/>
          </p:nvGrpSpPr>
          <p:grpSpPr bwMode="auto">
            <a:xfrm>
              <a:off x="5" y="3490"/>
              <a:ext cx="1123" cy="779"/>
              <a:chOff x="5" y="3490"/>
              <a:chExt cx="1123" cy="779"/>
            </a:xfrm>
          </p:grpSpPr>
          <p:grpSp>
            <p:nvGrpSpPr>
              <p:cNvPr id="1044" name="Group 20"/>
              <p:cNvGrpSpPr>
                <a:grpSpLocks/>
              </p:cNvGrpSpPr>
              <p:nvPr/>
            </p:nvGrpSpPr>
            <p:grpSpPr bwMode="auto">
              <a:xfrm>
                <a:off x="499" y="3562"/>
                <a:ext cx="547" cy="707"/>
                <a:chOff x="499" y="3562"/>
                <a:chExt cx="547" cy="707"/>
              </a:xfrm>
            </p:grpSpPr>
            <p:sp>
              <p:nvSpPr>
                <p:cNvPr id="1045" name="Freeform 2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Freeform 2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Freeform 2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048" name="Freeform 2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0" name="Freeform 2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51" name="Group 27"/>
              <p:cNvGrpSpPr>
                <a:grpSpLocks/>
              </p:cNvGrpSpPr>
              <p:nvPr/>
            </p:nvGrpSpPr>
            <p:grpSpPr bwMode="auto">
              <a:xfrm>
                <a:off x="5" y="3490"/>
                <a:ext cx="1123" cy="677"/>
                <a:chOff x="5" y="3490"/>
                <a:chExt cx="1123" cy="677"/>
              </a:xfrm>
            </p:grpSpPr>
            <p:sp>
              <p:nvSpPr>
                <p:cNvPr id="1052" name="Freeform 28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Freeform 29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Freeform 30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Freeform 31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Freeform 32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Freeform 33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Freeform 34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Freeform 35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060" name="Group 36"/>
          <p:cNvGrpSpPr>
            <a:grpSpLocks/>
          </p:cNvGrpSpPr>
          <p:nvPr/>
        </p:nvGrpSpPr>
        <p:grpSpPr bwMode="auto">
          <a:xfrm>
            <a:off x="8680450" y="2116138"/>
            <a:ext cx="384175" cy="4306887"/>
            <a:chOff x="5468" y="1333"/>
            <a:chExt cx="242" cy="2713"/>
          </a:xfrm>
        </p:grpSpPr>
        <p:sp>
          <p:nvSpPr>
            <p:cNvPr id="1061" name="Freeform 37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2" name="Freeform 38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63" name="Group 39"/>
          <p:cNvGrpSpPr>
            <a:grpSpLocks/>
          </p:cNvGrpSpPr>
          <p:nvPr/>
        </p:nvGrpSpPr>
        <p:grpSpPr bwMode="auto">
          <a:xfrm>
            <a:off x="7170738" y="-85725"/>
            <a:ext cx="2427287" cy="2243138"/>
            <a:chOff x="4517" y="-54"/>
            <a:chExt cx="1529" cy="1413"/>
          </a:xfrm>
        </p:grpSpPr>
        <p:grpSp>
          <p:nvGrpSpPr>
            <p:cNvPr id="1064" name="Group 40"/>
            <p:cNvGrpSpPr>
              <a:grpSpLocks/>
            </p:cNvGrpSpPr>
            <p:nvPr/>
          </p:nvGrpSpPr>
          <p:grpSpPr bwMode="auto">
            <a:xfrm>
              <a:off x="4517" y="-54"/>
              <a:ext cx="1529" cy="1413"/>
              <a:chOff x="4517" y="-54"/>
              <a:chExt cx="1529" cy="1413"/>
            </a:xfrm>
          </p:grpSpPr>
          <p:sp>
            <p:nvSpPr>
              <p:cNvPr id="1065" name="Freeform 41"/>
              <p:cNvSpPr>
                <a:spLocks noChangeArrowheads="1"/>
              </p:cNvSpPr>
              <p:nvPr/>
            </p:nvSpPr>
            <p:spPr bwMode="auto">
              <a:xfrm rot="18420000">
                <a:off x="5428" y="1087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66" name="Group 42"/>
              <p:cNvGrpSpPr>
                <a:grpSpLocks/>
              </p:cNvGrpSpPr>
              <p:nvPr/>
            </p:nvGrpSpPr>
            <p:grpSpPr bwMode="auto">
              <a:xfrm>
                <a:off x="4517" y="-54"/>
                <a:ext cx="1529" cy="1413"/>
                <a:chOff x="4517" y="-54"/>
                <a:chExt cx="1529" cy="1413"/>
              </a:xfrm>
            </p:grpSpPr>
            <p:sp>
              <p:nvSpPr>
                <p:cNvPr id="1067" name="Freeform 43"/>
                <p:cNvSpPr>
                  <a:spLocks noChangeArrowheads="1"/>
                </p:cNvSpPr>
                <p:nvPr/>
              </p:nvSpPr>
              <p:spPr bwMode="auto">
                <a:xfrm rot="18420000">
                  <a:off x="4966" y="72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Freeform 44"/>
                <p:cNvSpPr>
                  <a:spLocks noChangeArrowheads="1"/>
                </p:cNvSpPr>
                <p:nvPr/>
              </p:nvSpPr>
              <p:spPr bwMode="auto">
                <a:xfrm rot="18420000">
                  <a:off x="5046" y="334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Freeform 45"/>
                <p:cNvSpPr>
                  <a:spLocks noChangeArrowheads="1"/>
                </p:cNvSpPr>
                <p:nvPr/>
              </p:nvSpPr>
              <p:spPr bwMode="auto">
                <a:xfrm rot="18420000">
                  <a:off x="4858" y="185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Freeform 46"/>
                <p:cNvSpPr>
                  <a:spLocks noChangeArrowheads="1"/>
                </p:cNvSpPr>
                <p:nvPr/>
              </p:nvSpPr>
              <p:spPr bwMode="auto">
                <a:xfrm rot="18420000">
                  <a:off x="4902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Freeform 47"/>
                <p:cNvSpPr>
                  <a:spLocks noChangeArrowheads="1"/>
                </p:cNvSpPr>
                <p:nvPr/>
              </p:nvSpPr>
              <p:spPr bwMode="auto">
                <a:xfrm rot="18420000">
                  <a:off x="5296" y="899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Freeform 48"/>
                <p:cNvSpPr>
                  <a:spLocks noChangeArrowheads="1"/>
                </p:cNvSpPr>
                <p:nvPr/>
              </p:nvSpPr>
              <p:spPr bwMode="auto">
                <a:xfrm rot="18420000">
                  <a:off x="5251" y="809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Freeform 49"/>
                <p:cNvSpPr>
                  <a:spLocks noChangeArrowheads="1"/>
                </p:cNvSpPr>
                <p:nvPr/>
              </p:nvSpPr>
              <p:spPr bwMode="auto">
                <a:xfrm rot="18420000">
                  <a:off x="4983" y="212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Freeform 50"/>
                <p:cNvSpPr>
                  <a:spLocks noChangeArrowheads="1"/>
                </p:cNvSpPr>
                <p:nvPr/>
              </p:nvSpPr>
              <p:spPr bwMode="auto">
                <a:xfrm rot="18420000">
                  <a:off x="4946" y="144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75" name="Line 51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rgbClr val="FFE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11300"/>
            <a:ext cx="6397625" cy="227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40E54F50-6F5F-4E77-BCDB-D177DEC03AF1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195263" y="234950"/>
            <a:ext cx="3786187" cy="1776413"/>
            <a:chOff x="123" y="148"/>
            <a:chExt cx="2385" cy="1119"/>
          </a:xfrm>
        </p:grpSpPr>
        <p:sp>
          <p:nvSpPr>
            <p:cNvPr id="2055" name="Freeform 7"/>
            <p:cNvSpPr>
              <a:spLocks noChangeArrowheads="1"/>
            </p:cNvSpPr>
            <p:nvPr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6" name="Freeform 8"/>
            <p:cNvSpPr>
              <a:spLocks noChangeArrowheads="1"/>
            </p:cNvSpPr>
            <p:nvPr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7" name="Freeform 9"/>
            <p:cNvSpPr>
              <a:spLocks noChangeArrowheads="1"/>
            </p:cNvSpPr>
            <p:nvPr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058" name="Group 10"/>
            <p:cNvGrpSpPr>
              <a:grpSpLocks/>
            </p:cNvGrpSpPr>
            <p:nvPr/>
          </p:nvGrpSpPr>
          <p:grpSpPr bwMode="auto">
            <a:xfrm>
              <a:off x="123" y="148"/>
              <a:ext cx="2385" cy="1080"/>
              <a:chOff x="123" y="148"/>
              <a:chExt cx="2385" cy="1080"/>
            </a:xfrm>
          </p:grpSpPr>
          <p:sp>
            <p:nvSpPr>
              <p:cNvPr id="2059" name="Freeform 11"/>
              <p:cNvSpPr>
                <a:spLocks noChangeArrowheads="1"/>
              </p:cNvSpPr>
              <p:nvPr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1" name="Freeform 13"/>
              <p:cNvSpPr>
                <a:spLocks noChangeArrowheads="1"/>
              </p:cNvSpPr>
              <p:nvPr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2" name="Freeform 14"/>
              <p:cNvSpPr>
                <a:spLocks noChangeArrowheads="1"/>
              </p:cNvSpPr>
              <p:nvPr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63" name="Freeform 15"/>
              <p:cNvSpPr>
                <a:spLocks noChangeArrowheads="1"/>
              </p:cNvSpPr>
              <p:nvPr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064" name="Group 16"/>
          <p:cNvGrpSpPr>
            <a:grpSpLocks/>
          </p:cNvGrpSpPr>
          <p:nvPr/>
        </p:nvGrpSpPr>
        <p:grpSpPr bwMode="auto">
          <a:xfrm>
            <a:off x="7800975" y="4318000"/>
            <a:ext cx="977900" cy="1157288"/>
            <a:chOff x="4914" y="2720"/>
            <a:chExt cx="616" cy="729"/>
          </a:xfrm>
        </p:grpSpPr>
        <p:sp>
          <p:nvSpPr>
            <p:cNvPr id="2065" name="Freeform 17"/>
            <p:cNvSpPr>
              <a:spLocks noChangeArrowheads="1"/>
            </p:cNvSpPr>
            <p:nvPr/>
          </p:nvSpPr>
          <p:spPr bwMode="auto">
            <a:xfrm rot="7320000">
              <a:off x="4911" y="2934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6" name="Freeform 18"/>
            <p:cNvSpPr>
              <a:spLocks noChangeArrowheads="1"/>
            </p:cNvSpPr>
            <p:nvPr/>
          </p:nvSpPr>
          <p:spPr bwMode="auto">
            <a:xfrm rot="7320000">
              <a:off x="4895" y="2922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7" name="Freeform 19"/>
            <p:cNvSpPr>
              <a:spLocks noChangeArrowheads="1"/>
            </p:cNvSpPr>
            <p:nvPr/>
          </p:nvSpPr>
          <p:spPr bwMode="auto">
            <a:xfrm rot="7320000">
              <a:off x="5002" y="2914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068" name="Group 20"/>
            <p:cNvGrpSpPr>
              <a:grpSpLocks/>
            </p:cNvGrpSpPr>
            <p:nvPr/>
          </p:nvGrpSpPr>
          <p:grpSpPr bwMode="auto">
            <a:xfrm>
              <a:off x="4914" y="2720"/>
              <a:ext cx="616" cy="729"/>
              <a:chOff x="4914" y="2720"/>
              <a:chExt cx="616" cy="729"/>
            </a:xfrm>
          </p:grpSpPr>
          <p:sp>
            <p:nvSpPr>
              <p:cNvPr id="2069" name="Freeform 21"/>
              <p:cNvSpPr>
                <a:spLocks noChangeArrowheads="1"/>
              </p:cNvSpPr>
              <p:nvPr/>
            </p:nvSpPr>
            <p:spPr bwMode="auto">
              <a:xfrm rot="7320000">
                <a:off x="4991" y="3192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0" name="Freeform 22"/>
              <p:cNvSpPr>
                <a:spLocks noChangeArrowheads="1"/>
              </p:cNvSpPr>
              <p:nvPr/>
            </p:nvSpPr>
            <p:spPr bwMode="auto">
              <a:xfrm rot="7320000">
                <a:off x="4891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1" name="Freeform 23"/>
              <p:cNvSpPr>
                <a:spLocks noChangeArrowheads="1"/>
              </p:cNvSpPr>
              <p:nvPr/>
            </p:nvSpPr>
            <p:spPr bwMode="auto">
              <a:xfrm rot="7320000">
                <a:off x="5064" y="2996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2" name="Freeform 24"/>
              <p:cNvSpPr>
                <a:spLocks noChangeArrowheads="1"/>
              </p:cNvSpPr>
              <p:nvPr/>
            </p:nvSpPr>
            <p:spPr bwMode="auto">
              <a:xfrm rot="7320000">
                <a:off x="5365" y="2876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73" name="Freeform 25"/>
              <p:cNvSpPr>
                <a:spLocks noChangeArrowheads="1"/>
              </p:cNvSpPr>
              <p:nvPr/>
            </p:nvSpPr>
            <p:spPr bwMode="auto">
              <a:xfrm rot="7320000">
                <a:off x="5138" y="2998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074" name="Freeform 26"/>
          <p:cNvSpPr>
            <a:spLocks noChangeArrowheads="1"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320">
            <a:solidFill>
              <a:srgbClr val="703D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75" name="Freeform 27"/>
          <p:cNvSpPr>
            <a:spLocks noChangeArrowheads="1"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48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1196975"/>
            <a:ext cx="8204200" cy="23749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8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Учусь оценивать себя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11188" y="3644900"/>
            <a:ext cx="8135937" cy="2305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algn="ctr">
              <a:spcBef>
                <a:spcPts val="7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«Умный человек не тот, кто много знает, а кто знает самого себя» </a:t>
            </a:r>
          </a:p>
          <a:p>
            <a:pPr marL="0" indent="0" algn="ctr">
              <a:spcBef>
                <a:spcPts val="7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И.В.Гёте</a:t>
            </a:r>
          </a:p>
          <a:p>
            <a:pPr marL="0" indent="0" algn="ctr">
              <a:spcBef>
                <a:spcPts val="7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69950" y="177800"/>
            <a:ext cx="6870700" cy="16002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660066"/>
                </a:solidFill>
              </a:rPr>
              <a:t>Определение уровня самооценки.</a:t>
            </a:r>
          </a:p>
        </p:txBody>
      </p:sp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0" y="1800225"/>
          <a:ext cx="9115425" cy="3779838"/>
        </p:xfrm>
        <a:graphic>
          <a:graphicData uri="http://schemas.openxmlformats.org/drawingml/2006/table">
            <a:tbl>
              <a:tblPr/>
              <a:tblGrid>
                <a:gridCol w="3036888"/>
                <a:gridCol w="3040062"/>
                <a:gridCol w="3038475"/>
              </a:tblGrid>
              <a:tr h="755650">
                <a:tc gridSpan="3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</a:rPr>
                        <a:t>Самооценка </a:t>
                      </a:r>
                    </a:p>
                  </a:txBody>
                  <a:tcPr marL="90000" marR="90000" marT="46800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Times New Roman" pitchFamily="16" charset="0"/>
                        </a:rPr>
                        <a:t>Завышенная </a:t>
                      </a:r>
                    </a:p>
                  </a:txBody>
                  <a:tcPr marL="90000" marR="90000" marT="46800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Times New Roman" pitchFamily="16" charset="0"/>
                        </a:rPr>
                        <a:t>Заниженная 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3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4" charset="0"/>
                          <a:cs typeface="Times New Roman" pitchFamily="16" charset="0"/>
                        </a:rPr>
                        <a:t>Объективная </a:t>
                      </a:r>
                    </a:p>
                  </a:txBody>
                  <a:tcPr marL="90000" marR="90000" marT="4680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28588"/>
            <a:ext cx="8207375" cy="1068387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A50021"/>
                </a:solidFill>
              </a:rPr>
              <a:t>Что можно посоветовать человеку с заниженной самооценкой?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  <a:ln/>
        </p:spPr>
        <p:txBody>
          <a:bodyPr/>
          <a:lstStyle/>
          <a:p>
            <a:pPr marL="339725" indent="-339725"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00"/>
                </a:solidFill>
              </a:rPr>
              <a:t>Заняться спортом</a:t>
            </a:r>
          </a:p>
          <a:p>
            <a:pPr marL="339725" indent="-339725"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00"/>
                </a:solidFill>
              </a:rPr>
              <a:t>Победить свою трусость</a:t>
            </a:r>
          </a:p>
          <a:p>
            <a:pPr marL="339725" indent="-339725"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00"/>
                </a:solidFill>
              </a:rPr>
              <a:t>Научиться говорить «нет»</a:t>
            </a:r>
          </a:p>
          <a:p>
            <a:pPr marL="339725" indent="-339725"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00"/>
                </a:solidFill>
              </a:rPr>
              <a:t>Поверить в свои силы</a:t>
            </a:r>
          </a:p>
          <a:p>
            <a:pPr marL="339725" indent="-339725"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00"/>
                </a:solidFill>
              </a:rPr>
              <a:t>Найти в себе достоинства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523875"/>
            <a:ext cx="8639175" cy="10683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>
                <a:solidFill>
                  <a:srgbClr val="A50021"/>
                </a:solidFill>
              </a:rPr>
              <a:t>Что можно посоветовать человеку с завышенной самооценкой?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2636838"/>
            <a:ext cx="7696200" cy="3657600"/>
          </a:xfrm>
          <a:ln/>
        </p:spPr>
        <p:txBody>
          <a:bodyPr/>
          <a:lstStyle/>
          <a:p>
            <a:pPr marL="339725" indent="-339725"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b="1">
                <a:solidFill>
                  <a:srgbClr val="800000"/>
                </a:solidFill>
              </a:rPr>
              <a:t>Быть более самокритичным</a:t>
            </a:r>
          </a:p>
          <a:p>
            <a:pPr marL="339725" indent="-339725"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b="1">
                <a:solidFill>
                  <a:srgbClr val="800000"/>
                </a:solidFill>
              </a:rPr>
              <a:t>Научиться видеть свои слабости</a:t>
            </a:r>
          </a:p>
          <a:p>
            <a:pPr marL="339725" indent="-339725"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b="1">
                <a:solidFill>
                  <a:srgbClr val="800000"/>
                </a:solidFill>
              </a:rPr>
              <a:t>Не считать себя выше других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5563"/>
            <a:ext cx="8207375" cy="1068387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>
                <a:solidFill>
                  <a:srgbClr val="660066"/>
                </a:solidFill>
              </a:rPr>
              <a:t>Что можно посоветовать человеку с объективной самооценкой?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  <a:ln/>
        </p:spPr>
        <p:txBody>
          <a:bodyPr/>
          <a:lstStyle/>
          <a:p>
            <a:pPr marL="339725" indent="-339725">
              <a:buClr>
                <a:srgbClr val="80008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80"/>
                </a:solidFill>
              </a:rPr>
              <a:t>Не терять уверенности в себе</a:t>
            </a:r>
          </a:p>
          <a:p>
            <a:pPr marL="339725" indent="-339725">
              <a:buClr>
                <a:srgbClr val="80008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80"/>
                </a:solidFill>
              </a:rPr>
              <a:t>Продолжать работать над своими недостатками</a:t>
            </a:r>
          </a:p>
          <a:p>
            <a:pPr marL="339725" indent="-339725">
              <a:buClr>
                <a:srgbClr val="80008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80"/>
                </a:solidFill>
              </a:rPr>
              <a:t> Не хвастаться своими достоинствами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  <a:ln/>
        </p:spPr>
        <p:txBody>
          <a:bodyPr/>
          <a:lstStyle/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/>
              <a:t>Судила о себе по мнению бабушки и мамы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/>
              <a:t>Учебные неудачи объясняла придирками учителей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/>
              <a:t>Сравнивала себя не с более сильными, а сболе слабыми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/>
              <a:t>Требовательно относилась к другим, к себе- снисходительно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/>
              <a:t>Не прислушивалась к критике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/>
              <a:t> Поругалась с друзьями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/>
              <a:t>Ставила себе нереальные цели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258888" y="1125538"/>
            <a:ext cx="6400800" cy="410527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8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Цели </a:t>
            </a:r>
            <a:br>
              <a:rPr lang="ru-RU" sz="48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Цель- это  мечта, то, к чему человек стремится.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A50021"/>
                </a:solidFill>
              </a:rPr>
              <a:t>Зачем?</a:t>
            </a:r>
            <a:br>
              <a:rPr lang="ru-RU">
                <a:solidFill>
                  <a:srgbClr val="A50021"/>
                </a:solidFill>
              </a:rPr>
            </a:br>
            <a:endParaRPr lang="ru-RU">
              <a:solidFill>
                <a:srgbClr val="A50021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060575"/>
            <a:ext cx="7696200" cy="3657600"/>
          </a:xfrm>
          <a:ln/>
        </p:spPr>
        <p:txBody>
          <a:bodyPr/>
          <a:lstStyle/>
          <a:p>
            <a:pPr marL="339725" indent="-339725">
              <a:buClr>
                <a:srgbClr val="660066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b="1">
                <a:solidFill>
                  <a:srgbClr val="660066"/>
                </a:solidFill>
              </a:rPr>
              <a:t>Чтобы к чему- то стремиться, чтобы был смысл жизни.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189037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660033"/>
                </a:solidFill>
              </a:rPr>
              <a:t>Сколько целей?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  <a:ln/>
        </p:spPr>
        <p:txBody>
          <a:bodyPr/>
          <a:lstStyle/>
          <a:p>
            <a:pPr marL="339725" indent="-339725">
              <a:buClr>
                <a:srgbClr val="703DFF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b="1">
                <a:solidFill>
                  <a:srgbClr val="703DFF"/>
                </a:solidFill>
              </a:rPr>
              <a:t>Краткосрочные</a:t>
            </a:r>
          </a:p>
          <a:p>
            <a:pPr marL="339725" indent="-339725">
              <a:buClr>
                <a:srgbClr val="703DFF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b="1">
                <a:solidFill>
                  <a:srgbClr val="703DFF"/>
                </a:solidFill>
              </a:rPr>
              <a:t>Долгосрочные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333375"/>
            <a:ext cx="7696200" cy="5530850"/>
          </a:xfrm>
          <a:ln/>
        </p:spPr>
        <p:txBody>
          <a:bodyPr/>
          <a:lstStyle/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Богатство, власть, слава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Стать мастером своего дела, чтобы все тебя уважали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Быть просто хорошим человеком, любить людей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Создать хорошую семью, построить дом, посадить дерево,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Вырастить детей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Жить для себя: учиться, развиваться, путешествовать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Принести пользу людям, жить для людей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Найти свою любовь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Жить для удовольствия, наслаждения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Совершить научное открытие</a:t>
            </a: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8000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 b="1">
                <a:solidFill>
                  <a:srgbClr val="800000"/>
                </a:solidFill>
              </a:rPr>
              <a:t>Жить для Бога, не грешить, бороться со своими страстями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565150"/>
            <a:ext cx="6870700" cy="496887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>
                <a:solidFill>
                  <a:srgbClr val="A50021"/>
                </a:solidFill>
              </a:rPr>
              <a:t>Ученые говорят, что жизненная цель дает человеку силы, он начинает что- то делать для достижения этой цели, и в конце концов мечты сбываются</a:t>
            </a:r>
            <a:br>
              <a:rPr lang="ru-RU" sz="3200">
                <a:solidFill>
                  <a:srgbClr val="A50021"/>
                </a:solidFill>
              </a:rPr>
            </a:br>
            <a:r>
              <a:rPr lang="ru-RU" sz="3200">
                <a:solidFill>
                  <a:srgbClr val="FF0000"/>
                </a:solidFill>
              </a:rPr>
              <a:t>Достигнуть цели нетрудно, надо просто каждый день делать к этой цели хотя бы один шаг. Иначе эта цель так и останется мечтой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1913"/>
            <a:ext cx="6870700" cy="7032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>
                <a:solidFill>
                  <a:srgbClr val="800000"/>
                </a:solidFill>
              </a:rPr>
              <a:t>Как оценить себя?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692150"/>
            <a:ext cx="8856663" cy="5905500"/>
          </a:xfrm>
          <a:ln/>
        </p:spPr>
        <p:txBody>
          <a:bodyPr/>
          <a:lstStyle/>
          <a:p>
            <a:pPr marL="606425" indent="-606425">
              <a:buClr>
                <a:srgbClr val="660066"/>
              </a:buClr>
              <a:buFont typeface="Comic Sans MS" pitchFamily="64" charset="0"/>
              <a:buChar char="•"/>
              <a:tabLst>
                <a:tab pos="6064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ru-RU">
                <a:solidFill>
                  <a:srgbClr val="660066"/>
                </a:solidFill>
              </a:rPr>
              <a:t>Судите о себе по делам.</a:t>
            </a:r>
          </a:p>
          <a:p>
            <a:pPr marL="606425" indent="-606425">
              <a:buClr>
                <a:srgbClr val="660066"/>
              </a:buClr>
              <a:buFont typeface="Comic Sans MS" pitchFamily="64" charset="0"/>
              <a:buChar char="•"/>
              <a:tabLst>
                <a:tab pos="6064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ru-RU">
                <a:solidFill>
                  <a:srgbClr val="660066"/>
                </a:solidFill>
              </a:rPr>
              <a:t>Сравнивайте себя с теми, кто лучше вас.</a:t>
            </a:r>
          </a:p>
          <a:p>
            <a:pPr marL="606425" indent="-606425">
              <a:buClr>
                <a:srgbClr val="660066"/>
              </a:buClr>
              <a:buFont typeface="Comic Sans MS" pitchFamily="64" charset="0"/>
              <a:buChar char="•"/>
              <a:tabLst>
                <a:tab pos="6064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ru-RU">
                <a:solidFill>
                  <a:srgbClr val="660066"/>
                </a:solidFill>
              </a:rPr>
              <a:t>Тот, кто вас критикует- ваш друг.</a:t>
            </a:r>
          </a:p>
          <a:p>
            <a:pPr marL="606425" indent="-606425">
              <a:buClrTx/>
              <a:buSzTx/>
              <a:buFontTx/>
              <a:buNone/>
              <a:tabLst>
                <a:tab pos="6064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ru-RU">
                <a:solidFill>
                  <a:srgbClr val="660066"/>
                </a:solidFill>
              </a:rPr>
              <a:t>      -Критикует один- задумайтесь</a:t>
            </a:r>
          </a:p>
          <a:p>
            <a:pPr marL="606425" indent="-606425">
              <a:buClrTx/>
              <a:buSzTx/>
              <a:buFontTx/>
              <a:buNone/>
              <a:tabLst>
                <a:tab pos="6064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ru-RU">
                <a:solidFill>
                  <a:srgbClr val="660066"/>
                </a:solidFill>
              </a:rPr>
              <a:t>      -Критикует два- проанализируйте свое      поведение.</a:t>
            </a:r>
          </a:p>
          <a:p>
            <a:pPr marL="606425" indent="-606425">
              <a:buClrTx/>
              <a:buSzTx/>
              <a:buFontTx/>
              <a:buNone/>
              <a:tabLst>
                <a:tab pos="6064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ru-RU">
                <a:solidFill>
                  <a:srgbClr val="660066"/>
                </a:solidFill>
              </a:rPr>
              <a:t>     -Критикуют три- переделывайте себя.</a:t>
            </a:r>
          </a:p>
          <a:p>
            <a:pPr marL="606425" indent="-606425">
              <a:buClr>
                <a:srgbClr val="660066"/>
              </a:buClr>
              <a:buFont typeface="Comic Sans MS" pitchFamily="64" charset="0"/>
              <a:buChar char="•"/>
              <a:tabLst>
                <a:tab pos="6064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ru-RU">
                <a:solidFill>
                  <a:srgbClr val="660066"/>
                </a:solidFill>
              </a:rPr>
              <a:t>Строго относитесь к себе и мягко- к другим.</a:t>
            </a:r>
          </a:p>
          <a:p>
            <a:pPr marL="606425" indent="-606425">
              <a:buClrTx/>
              <a:buSzTx/>
              <a:buFontTx/>
              <a:buNone/>
              <a:tabLst>
                <a:tab pos="6064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endParaRPr lang="ru-RU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449388"/>
            <a:ext cx="6870700" cy="19224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>
                <a:solidFill>
                  <a:srgbClr val="703DFF"/>
                </a:solidFill>
              </a:rPr>
              <a:t>Цель может быть отвергнута, если нужно поступаться принципами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6988"/>
            <a:ext cx="6870700" cy="1312862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/>
              <a:t> </a:t>
            </a:r>
            <a:r>
              <a:rPr lang="ru-RU" sz="4000">
                <a:solidFill>
                  <a:srgbClr val="800080"/>
                </a:solidFill>
              </a:rPr>
              <a:t>Принципы</a:t>
            </a:r>
            <a:br>
              <a:rPr lang="ru-RU" sz="4000">
                <a:solidFill>
                  <a:srgbClr val="800080"/>
                </a:solidFill>
              </a:rPr>
            </a:br>
            <a:endParaRPr lang="ru-RU" sz="4000">
              <a:solidFill>
                <a:srgbClr val="800080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557338"/>
            <a:ext cx="7696200" cy="4360862"/>
          </a:xfrm>
          <a:ln/>
        </p:spPr>
        <p:txBody>
          <a:bodyPr/>
          <a:lstStyle/>
          <a:p>
            <a:pPr marL="339725" indent="-339725">
              <a:buClr>
                <a:srgbClr val="703DFF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b="1">
                <a:solidFill>
                  <a:srgbClr val="703DFF"/>
                </a:solidFill>
              </a:rPr>
              <a:t>Жизненные принципы- это убеждения. Взгляды на вещи, жизненные правила.</a:t>
            </a:r>
            <a:br>
              <a:rPr lang="ru-RU" b="1">
                <a:solidFill>
                  <a:srgbClr val="703DFF"/>
                </a:solidFill>
              </a:rPr>
            </a:br>
            <a:r>
              <a:rPr lang="ru-RU" b="1">
                <a:solidFill>
                  <a:srgbClr val="703DFF"/>
                </a:solidFill>
              </a:rPr>
              <a:t>Какие бывают принципы?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371600" y="1511300"/>
            <a:ext cx="6400800" cy="22733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8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 христианских заповедей: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549400" y="4140200"/>
            <a:ext cx="6032500" cy="1003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spcBef>
                <a:spcPts val="700"/>
              </a:spcBef>
            </a:pPr>
            <a:endParaRPr lang="ru-RU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0" y="2316163"/>
            <a:ext cx="6870700" cy="3933825"/>
          </a:xfrm>
          <a:ln/>
        </p:spPr>
        <p:txBody>
          <a:bodyPr/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>
                <a:solidFill>
                  <a:srgbClr val="993300"/>
                </a:solidFill>
              </a:rPr>
              <a:t>«Человек человеку- волк» (закон джунглей)</a:t>
            </a:r>
            <a:br>
              <a:rPr lang="ru-RU" sz="3600" b="1">
                <a:solidFill>
                  <a:srgbClr val="993300"/>
                </a:solidFill>
              </a:rPr>
            </a:br>
            <a:r>
              <a:rPr lang="ru-RU" sz="3600" b="1">
                <a:solidFill>
                  <a:srgbClr val="996633"/>
                </a:solidFill>
              </a:rPr>
              <a:t>«Не верь, не бойся, не проси» (тюремный закон)</a:t>
            </a:r>
            <a:br>
              <a:rPr lang="ru-RU" sz="3600" b="1">
                <a:solidFill>
                  <a:srgbClr val="996633"/>
                </a:solidFill>
              </a:rPr>
            </a:br>
            <a:r>
              <a:rPr lang="ru-RU" sz="3600" b="1"/>
              <a:t>«Бери от жизни все!»</a:t>
            </a:r>
            <a:br>
              <a:rPr lang="ru-RU" sz="3600" b="1"/>
            </a:br>
            <a:r>
              <a:rPr lang="ru-RU" sz="3600" b="1">
                <a:solidFill>
                  <a:srgbClr val="800000"/>
                </a:solidFill>
              </a:rPr>
              <a:t>«После меня- хоть потоп!»</a:t>
            </a:r>
            <a:br>
              <a:rPr lang="ru-RU" sz="3600" b="1">
                <a:solidFill>
                  <a:srgbClr val="800000"/>
                </a:solidFill>
              </a:rPr>
            </a:br>
            <a:endParaRPr lang="ru-RU" sz="3600" b="1">
              <a:solidFill>
                <a:srgbClr val="800000"/>
              </a:solidFill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11188" y="549275"/>
            <a:ext cx="7200900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>
                <a:solidFill>
                  <a:srgbClr val="660033"/>
                </a:solidFill>
                <a:latin typeface="Comic Sans MS" pitchFamily="64" charset="0"/>
              </a:rPr>
              <a:t>Бывают ли люди без принципов?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115888"/>
            <a:ext cx="6870700" cy="9366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0000"/>
                </a:solidFill>
              </a:rPr>
              <a:t>Идеалы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  <a:ln/>
        </p:spPr>
        <p:txBody>
          <a:bodyPr/>
          <a:lstStyle/>
          <a:p>
            <a:pPr marL="339725" indent="-339725">
              <a:buClr>
                <a:srgbClr val="00B2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b="1">
                <a:solidFill>
                  <a:srgbClr val="00B200"/>
                </a:solidFill>
              </a:rPr>
              <a:t>Совершенное воплощение чего- то, что составляет высшую цель деятельности, стремлений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0000"/>
                </a:solidFill>
              </a:rPr>
              <a:t>Качества идеальных людей: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828800"/>
            <a:ext cx="4206875" cy="3657600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Clr>
                <a:srgbClr val="703DFF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>
                <a:solidFill>
                  <a:srgbClr val="703DFF"/>
                </a:solidFill>
              </a:rPr>
              <a:t>Идеал мужчин: привлекательность, верность, мужественность, мастеровитость, деликатность, понимание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10100" y="1828800"/>
            <a:ext cx="3771900" cy="3657600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Clr>
                <a:srgbClr val="00B20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>
                <a:solidFill>
                  <a:srgbClr val="00B200"/>
                </a:solidFill>
              </a:rPr>
              <a:t>Идеал женщины: обаяние, верность, женственность, хозяйственность, уступчивость, понимание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76250"/>
            <a:ext cx="3771900" cy="5616575"/>
          </a:xfrm>
          <a:ln/>
        </p:spPr>
        <p:txBody>
          <a:bodyPr/>
          <a:lstStyle/>
          <a:p>
            <a:pPr marL="339725" indent="-339725">
              <a:lnSpc>
                <a:spcPct val="80000"/>
              </a:lnSpc>
              <a:buClr>
                <a:srgbClr val="660033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660033"/>
                </a:solidFill>
              </a:rPr>
              <a:t>Идеал гражданина: коллективизм, патриотизм, национальная честь и достоинство, совесть, мужество, ответственность.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43438" y="476250"/>
            <a:ext cx="3771900" cy="5226050"/>
          </a:xfrm>
          <a:ln/>
        </p:spPr>
        <p:txBody>
          <a:bodyPr/>
          <a:lstStyle/>
          <a:p>
            <a:pPr marL="339725" indent="-339725">
              <a:lnSpc>
                <a:spcPct val="80000"/>
              </a:lnSpc>
              <a:spcBef>
                <a:spcPts val="600"/>
              </a:spcBef>
              <a:buClr>
                <a:srgbClr val="660033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>
                <a:solidFill>
                  <a:srgbClr val="660033"/>
                </a:solidFill>
              </a:rPr>
              <a:t> Идеал работника: профессиональная компетентность, высокая работоспособность, организованность и деловитость, деловое сотрудничество, самодисциплина, требовательность к себе и к другим, потребность к самообразованию, бережливость, самосовершенствование.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55675"/>
            <a:ext cx="6870700" cy="4360863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>
                <a:solidFill>
                  <a:srgbClr val="FF0066"/>
                </a:solidFill>
              </a:rPr>
              <a:t>Процесс познания себя длиться всю жизнь. </a:t>
            </a:r>
            <a:br>
              <a:rPr lang="ru-RU" sz="4000" b="1">
                <a:solidFill>
                  <a:srgbClr val="FF0066"/>
                </a:solidFill>
              </a:rPr>
            </a:br>
            <a:r>
              <a:rPr lang="ru-RU" sz="4000" b="1">
                <a:solidFill>
                  <a:srgbClr val="FF0066"/>
                </a:solidFill>
              </a:rPr>
              <a:t>С познания себя начинается познание других людей, познание мира, и познание смысла жизни.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76250"/>
            <a:ext cx="8458200" cy="5010150"/>
          </a:xfrm>
          <a:ln/>
        </p:spPr>
        <p:txBody>
          <a:bodyPr/>
          <a:lstStyle/>
          <a:p>
            <a:pPr marL="339725" indent="-339725">
              <a:spcBef>
                <a:spcPts val="1000"/>
              </a:spcBef>
              <a:buClr>
                <a:srgbClr val="660033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4000" b="1">
                <a:solidFill>
                  <a:srgbClr val="660033"/>
                </a:solidFill>
              </a:rPr>
              <a:t>Знаем ли мы себя?</a:t>
            </a:r>
          </a:p>
          <a:p>
            <a:pPr marL="339725" indent="-339725">
              <a:spcBef>
                <a:spcPts val="1000"/>
              </a:spcBef>
              <a:buClr>
                <a:srgbClr val="660033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4000" b="1">
                <a:solidFill>
                  <a:srgbClr val="660033"/>
                </a:solidFill>
              </a:rPr>
              <a:t>Кто я?</a:t>
            </a:r>
          </a:p>
          <a:p>
            <a:pPr marL="339725" indent="-339725">
              <a:spcBef>
                <a:spcPts val="1000"/>
              </a:spcBef>
              <a:buClr>
                <a:srgbClr val="660033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4000" b="1">
                <a:solidFill>
                  <a:srgbClr val="660033"/>
                </a:solidFill>
              </a:rPr>
              <a:t>Какой я?</a:t>
            </a:r>
          </a:p>
          <a:p>
            <a:pPr marL="339725" indent="-339725">
              <a:spcBef>
                <a:spcPts val="1000"/>
              </a:spcBef>
              <a:buClr>
                <a:srgbClr val="660033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4000" b="1">
                <a:solidFill>
                  <a:srgbClr val="660033"/>
                </a:solidFill>
              </a:rPr>
              <a:t>Каким я хочу быть?</a:t>
            </a:r>
          </a:p>
          <a:p>
            <a:pPr marL="339725" indent="-339725">
              <a:spcBef>
                <a:spcPts val="1000"/>
              </a:spcBef>
              <a:buClr>
                <a:srgbClr val="660033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4000" b="1">
                <a:solidFill>
                  <a:srgbClr val="660033"/>
                </a:solidFill>
              </a:rPr>
              <a:t>Что думают обо мне другие?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660033"/>
                </a:solidFill>
              </a:rPr>
              <a:t>Что можно узнать о себе?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  <a:ln/>
        </p:spPr>
        <p:txBody>
          <a:bodyPr/>
          <a:lstStyle/>
          <a:p>
            <a:pPr marL="339725" indent="-339725">
              <a:buClr>
                <a:srgbClr val="80008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80"/>
                </a:solidFill>
              </a:rPr>
              <a:t>Свои физические возможности, состояние здоровья.</a:t>
            </a:r>
          </a:p>
          <a:p>
            <a:pPr marL="339725" indent="-339725">
              <a:buClr>
                <a:srgbClr val="80008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80"/>
                </a:solidFill>
              </a:rPr>
              <a:t>Свои таланты, способности.</a:t>
            </a:r>
          </a:p>
          <a:p>
            <a:pPr marL="339725" indent="-339725">
              <a:buClr>
                <a:srgbClr val="80008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80"/>
                </a:solidFill>
              </a:rPr>
              <a:t>Свой характер, темперамент, волю.</a:t>
            </a:r>
          </a:p>
          <a:p>
            <a:pPr marL="339725" indent="-339725">
              <a:buClr>
                <a:srgbClr val="80008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80"/>
                </a:solidFill>
              </a:rPr>
              <a:t>Свои вкусы, привычки.</a:t>
            </a:r>
          </a:p>
          <a:p>
            <a:pPr marL="339725" indent="-339725">
              <a:buClr>
                <a:srgbClr val="800080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800080"/>
                </a:solidFill>
              </a:rPr>
              <a:t>Свои сильные и слабые стороны.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>
                <a:solidFill>
                  <a:srgbClr val="800000"/>
                </a:solidFill>
              </a:rPr>
              <a:t>Зачем вообще нам нужна правильная самооценка?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  <a:ln/>
        </p:spPr>
        <p:txBody>
          <a:bodyPr/>
          <a:lstStyle/>
          <a:p>
            <a:pPr marL="339725" indent="-339725">
              <a:spcBef>
                <a:spcPts val="700"/>
              </a:spcBef>
              <a:buClr>
                <a:srgbClr val="A50021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>
                <a:solidFill>
                  <a:srgbClr val="A50021"/>
                </a:solidFill>
              </a:rPr>
              <a:t>Узнать призвание, выбрать профессию.</a:t>
            </a:r>
          </a:p>
          <a:p>
            <a:pPr marL="339725" indent="-339725">
              <a:spcBef>
                <a:spcPts val="700"/>
              </a:spcBef>
              <a:buClr>
                <a:srgbClr val="A50021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>
                <a:solidFill>
                  <a:srgbClr val="A50021"/>
                </a:solidFill>
              </a:rPr>
              <a:t>Избежать ошибок и разочарований.</a:t>
            </a:r>
          </a:p>
          <a:p>
            <a:pPr marL="339725" indent="-339725">
              <a:spcBef>
                <a:spcPts val="700"/>
              </a:spcBef>
              <a:buClr>
                <a:srgbClr val="A50021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>
                <a:solidFill>
                  <a:srgbClr val="A50021"/>
                </a:solidFill>
              </a:rPr>
              <a:t>Правильно вести себя с окружающими.</a:t>
            </a:r>
          </a:p>
          <a:p>
            <a:pPr marL="339725" indent="-339725">
              <a:spcBef>
                <a:spcPts val="700"/>
              </a:spcBef>
              <a:buClr>
                <a:srgbClr val="A50021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>
                <a:solidFill>
                  <a:srgbClr val="A50021"/>
                </a:solidFill>
              </a:rPr>
              <a:t>Не браться за невыполнимые дела.</a:t>
            </a:r>
          </a:p>
          <a:p>
            <a:pPr marL="339725" indent="-339725">
              <a:spcBef>
                <a:spcPts val="700"/>
              </a:spcBef>
              <a:buClr>
                <a:srgbClr val="A50021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>
                <a:solidFill>
                  <a:srgbClr val="A50021"/>
                </a:solidFill>
              </a:rPr>
              <a:t>Правильно определить цель в жизни.</a:t>
            </a:r>
          </a:p>
          <a:p>
            <a:pPr marL="339725" indent="-339725">
              <a:spcBef>
                <a:spcPts val="700"/>
              </a:spcBef>
              <a:buClr>
                <a:srgbClr val="A50021"/>
              </a:buClr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 b="1">
                <a:solidFill>
                  <a:srgbClr val="A50021"/>
                </a:solidFill>
              </a:rPr>
              <a:t>И если возникнут неприятности- ищи причину не в других, а в себе.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81063" y="211138"/>
            <a:ext cx="6334125" cy="763587"/>
          </a:xfrm>
          <a:ln/>
        </p:spPr>
        <p:txBody>
          <a:bodyPr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Виды самооценок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0363" y="1079500"/>
            <a:ext cx="8021637" cy="13809663"/>
          </a:xfrm>
          <a:ln/>
        </p:spPr>
        <p:txBody>
          <a:bodyPr/>
          <a:lstStyle/>
          <a:p>
            <a:pPr marL="339725" indent="-339725"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>
                <a:solidFill>
                  <a:srgbClr val="006B6B"/>
                </a:solidFill>
              </a:rPr>
              <a:t>Самооценка – это оценивание человеком своих достоинств и недостатков, поступков и действий, определение для самого себя своей значимости в обществе. Для более точной характеристики личности существуют различные виды самооценки, о которых и пойдет речь.</a:t>
            </a:r>
          </a:p>
          <a:p>
            <a:pPr marL="339725" indent="-339725"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800">
                <a:solidFill>
                  <a:srgbClr val="FF0000"/>
                </a:solidFill>
              </a:rPr>
              <a:t>Какие виды самооценки существуют?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ru-RU" sz="1000"/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ru-RU" sz="1000"/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ru-RU" sz="1000"/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360363" y="360363"/>
            <a:ext cx="8021637" cy="5707062"/>
          </a:xfrm>
          <a:ln/>
        </p:spPr>
        <p:txBody>
          <a:bodyPr/>
          <a:lstStyle/>
          <a:p>
            <a:pPr marL="339725" indent="-339725" algn="just"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>
                <a:solidFill>
                  <a:srgbClr val="FF0000"/>
                </a:solidFill>
              </a:rPr>
              <a:t>Адекватная/неадекватная самооценка.</a:t>
            </a:r>
            <a:r>
              <a:rPr lang="ru-RU" sz="2400"/>
              <a:t> Пожалуй, самые важные виды самооценки личности, так как определяют насколько здраво и верно оценивает человек свои силы, поступки и качества.</a:t>
            </a:r>
          </a:p>
          <a:p>
            <a:pPr marL="339725" indent="-339725" algn="just"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>
                <a:solidFill>
                  <a:srgbClr val="FF0000"/>
                </a:solidFill>
              </a:rPr>
              <a:t>Высокая/средняя/низкая самооценка.</a:t>
            </a:r>
            <a:r>
              <a:rPr lang="ru-RU" sz="2400"/>
              <a:t> Здесь определяется непосредственно уровень оценки. Проявляется в придании излишней значимости или наоборот – незначительности собственным достоинствам и недостаткам. Крайние виды самооценки редко способствуют продуктивному развитию человека, так как низкая блокирует решительность действий, а завышенная – подсказывает, что всё и так прекрасно, и ничего делать, в общем-то, не нужно.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360363" y="539750"/>
            <a:ext cx="8021637" cy="5527675"/>
          </a:xfrm>
          <a:ln/>
        </p:spPr>
        <p:txBody>
          <a:bodyPr/>
          <a:lstStyle/>
          <a:p>
            <a:pPr marL="339725" indent="-339725"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>
                <a:solidFill>
                  <a:srgbClr val="FF0000"/>
                </a:solidFill>
              </a:rPr>
              <a:t>Стабильная/плавающая самооценка.</a:t>
            </a:r>
            <a:r>
              <a:rPr lang="ru-RU" sz="2400"/>
              <a:t> Определяется тем, зависит ли самооценка человека от его настроения или успешности в тот или иной ситуациивиды самооценки личности (периоде жизни).</a:t>
            </a:r>
          </a:p>
          <a:p>
            <a:pPr marL="339725" indent="-339725"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 sz="2400">
                <a:solidFill>
                  <a:srgbClr val="FF0000"/>
                </a:solidFill>
              </a:rPr>
              <a:t>Общая/частная/конкретно-ситуативная</a:t>
            </a:r>
            <a:r>
              <a:rPr lang="ru-RU" sz="2400"/>
              <a:t> самооценка. Указывает область, на которую данная оценка распространяется. Оценивает ли человек себя по физическим или умственным данным, в конкретной сфере: бизнес, семья, личная жизнь. Порой же это может касаться лишь определённых ситуаций</a:t>
            </a:r>
            <a:r>
              <a:rPr lang="ru-RU" sz="10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720725" y="512763"/>
            <a:ext cx="7696200" cy="5246687"/>
          </a:xfrm>
          <a:ln/>
        </p:spPr>
        <p:txBody>
          <a:bodyPr/>
          <a:lstStyle/>
          <a:p>
            <a:pPr marL="339725" indent="-339725">
              <a:buFont typeface="Comic Sans MS" pitchFamily="6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ru-RU">
                <a:solidFill>
                  <a:srgbClr val="004A4A"/>
                </a:solidFill>
              </a:rPr>
              <a:t>Всё это – основные виды самооценки в психологии. Поскольку здравое и адекватное отношение к себе закладывается в детстве, стоит внимательно относиться к данному моменту у детей – сформировать адекватную самооценку в раннем возрасте гораздо проще и значит это гораздо больше</a:t>
            </a:r>
            <a:r>
              <a:rPr lang="ru-RU" sz="1000"/>
              <a:t>.</a:t>
            </a:r>
          </a:p>
          <a:p>
            <a:pPr marL="339725" indent="-339725">
              <a:buFont typeface="Comic Sans MS" pitchFamily="64" charset="0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ru-RU" sz="1000"/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810</Words>
  <Application>Microsoft Office PowerPoint</Application>
  <PresentationFormat>Экран (4:3)</PresentationFormat>
  <Paragraphs>96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Comic Sans MS</vt:lpstr>
      <vt:lpstr>Оформление по умолчанию</vt:lpstr>
      <vt:lpstr>Оформление по умолчанию</vt:lpstr>
      <vt:lpstr>Учусь оценивать себя</vt:lpstr>
      <vt:lpstr>Как оценить себя?</vt:lpstr>
      <vt:lpstr>Презентация PowerPoint</vt:lpstr>
      <vt:lpstr>Что можно узнать о себе?</vt:lpstr>
      <vt:lpstr>Зачем вообще нам нужна правильная самооценка?</vt:lpstr>
      <vt:lpstr>Виды самооценок</vt:lpstr>
      <vt:lpstr>Презентация PowerPoint</vt:lpstr>
      <vt:lpstr>Презентация PowerPoint</vt:lpstr>
      <vt:lpstr>Презентация PowerPoint</vt:lpstr>
      <vt:lpstr>Определение уровня самооценки.</vt:lpstr>
      <vt:lpstr>Что можно посоветовать человеку с заниженной самооценкой?</vt:lpstr>
      <vt:lpstr>Что можно посоветовать человеку с завышенной самооценкой?</vt:lpstr>
      <vt:lpstr>Что можно посоветовать человеку с объективной самооценкой?</vt:lpstr>
      <vt:lpstr>Презентация PowerPoint</vt:lpstr>
      <vt:lpstr>Цели  Цель- это  мечта, то, к чему человек стремится.</vt:lpstr>
      <vt:lpstr>Зачем? </vt:lpstr>
      <vt:lpstr>Сколько целей?</vt:lpstr>
      <vt:lpstr>Презентация PowerPoint</vt:lpstr>
      <vt:lpstr>Ученые говорят, что жизненная цель дает человеку силы, он начинает что- то делать для достижения этой цели, и в конце концов мечты сбываются Достигнуть цели нетрудно, надо просто каждый день делать к этой цели хотя бы один шаг. Иначе эта цель так и останется мечтой</vt:lpstr>
      <vt:lpstr>Цель может быть отвергнута, если нужно поступаться принципами</vt:lpstr>
      <vt:lpstr> Принципы </vt:lpstr>
      <vt:lpstr>10 христианских заповедей:</vt:lpstr>
      <vt:lpstr>«Человек человеку- волк» (закон джунглей) «Не верь, не бойся, не проси» (тюремный закон) «Бери от жизни все!» «После меня- хоть потоп!» </vt:lpstr>
      <vt:lpstr>Идеалы</vt:lpstr>
      <vt:lpstr>Качества идеальных людей:</vt:lpstr>
      <vt:lpstr>Презентация PowerPoint</vt:lpstr>
      <vt:lpstr>Процесс познания себя длиться всю жизнь.  С познания себя начинается познание других людей, познание мира, и познание смысла жизни.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правильно оценить себя?</dc:title>
  <dc:creator>User</dc:creator>
  <cp:lastModifiedBy>Секретарь</cp:lastModifiedBy>
  <cp:revision>16</cp:revision>
  <cp:lastPrinted>1601-01-01T00:00:00Z</cp:lastPrinted>
  <dcterms:created xsi:type="dcterms:W3CDTF">2010-11-13T21:22:05Z</dcterms:created>
  <dcterms:modified xsi:type="dcterms:W3CDTF">2019-06-19T07:33:54Z</dcterms:modified>
</cp:coreProperties>
</file>